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sldIdLst>
    <p:sldId id="348" r:id="rId2"/>
    <p:sldId id="349" r:id="rId3"/>
    <p:sldId id="350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59" r:id="rId13"/>
    <p:sldId id="304" r:id="rId14"/>
    <p:sldId id="307" r:id="rId15"/>
    <p:sldId id="360" r:id="rId16"/>
    <p:sldId id="317" r:id="rId17"/>
    <p:sldId id="305" r:id="rId18"/>
    <p:sldId id="282" r:id="rId19"/>
    <p:sldId id="318" r:id="rId20"/>
    <p:sldId id="319" r:id="rId21"/>
    <p:sldId id="269" r:id="rId22"/>
    <p:sldId id="325" r:id="rId23"/>
    <p:sldId id="324" r:id="rId24"/>
    <p:sldId id="271" r:id="rId25"/>
    <p:sldId id="272" r:id="rId26"/>
    <p:sldId id="334" r:id="rId27"/>
    <p:sldId id="342" r:id="rId28"/>
    <p:sldId id="343" r:id="rId29"/>
    <p:sldId id="344" r:id="rId30"/>
    <p:sldId id="345" r:id="rId31"/>
    <p:sldId id="347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93C45-4184-0948-AD51-D186F13758D4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C3039-04D6-5A41-9ED5-9EDF649560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459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C3039-04D6-5A41-9ED5-9EDF6495608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23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C3039-04D6-5A41-9ED5-9EDF6495608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24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3956D-513C-4D35-824F-F43EA53C3D8A}" type="slidenum">
              <a:rPr lang="nl-NL" smtClean="0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8596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C3039-04D6-5A41-9ED5-9EDF6495608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4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47106" name="Rectangle 2"/>
          <p:cNvSpPr>
            <a:spLocks noGrp="1" noChangeArrowheads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sz="14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2BDF5-FF6C-4D02-A082-C72AA05156C9}" type="datetime1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86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95D9-DC87-46E2-AD3A-E6F60451926B}" type="datetime1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821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158E-E748-4C30-A137-9A607AFBAAD6}" type="datetime1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21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68DE9-A80E-4657-A4DF-81F4E850A3C2}" type="datetime1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76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A417-843F-48B5-A44B-62FFBC4EF0F8}" type="datetime1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89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ED796-B462-4391-882F-E6DC808C22C8}" type="datetime1">
              <a:rPr lang="en-US" smtClean="0"/>
              <a:pPr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06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F328-2263-4D4E-8389-1B947D1E839D}" type="datetime1">
              <a:rPr lang="en-US" smtClean="0"/>
              <a:pPr/>
              <a:t>4/25/2016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860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A6D5B-92B4-441C-A6AE-5F0A75EC6953}" type="datetime1">
              <a:rPr lang="en-US" smtClean="0"/>
              <a:pPr/>
              <a:t>4/25/2016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99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FD005-B750-4340-81F4-988E606F9008}" type="datetime1">
              <a:rPr lang="en-US" smtClean="0"/>
              <a:pPr/>
              <a:t>4/25/2016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478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3FB60-2211-4727-BEFE-108A69E907C5}" type="datetime1">
              <a:rPr lang="en-US" smtClean="0"/>
              <a:pPr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31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66F8A-D634-4248-B99A-30CFE85005AA}" type="datetime1">
              <a:rPr lang="en-US" smtClean="0"/>
              <a:pPr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270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04D20-4919-4996-9C84-EE001C70E2B5}" type="datetime1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167C8-838D-5A4B-939F-01F794C06C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406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Syntax of Idioms: </a:t>
            </a:r>
            <a:br>
              <a:rPr lang="en-US" dirty="0" smtClean="0"/>
            </a:br>
            <a:r>
              <a:rPr lang="en-US" dirty="0" smtClean="0"/>
              <a:t>A cross-dialectal perspective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 smtClean="0"/>
              <a:t>Norbert </a:t>
            </a:r>
            <a:r>
              <a:rPr lang="en-US" b="1" dirty="0" err="1" smtClean="0"/>
              <a:t>Corver</a:t>
            </a:r>
            <a:r>
              <a:rPr lang="en-US" b="1" dirty="0" smtClean="0"/>
              <a:t>, </a:t>
            </a:r>
            <a:r>
              <a:rPr lang="en-US" b="1" dirty="0" err="1" smtClean="0"/>
              <a:t>Jeroen</a:t>
            </a:r>
            <a:r>
              <a:rPr lang="en-US" b="1" dirty="0" smtClean="0"/>
              <a:t> van </a:t>
            </a:r>
            <a:r>
              <a:rPr lang="en-US" b="1" dirty="0" err="1" smtClean="0"/>
              <a:t>Craenenbroeck</a:t>
            </a:r>
            <a:r>
              <a:rPr lang="en-US" b="1" dirty="0" smtClean="0"/>
              <a:t>, Will Harwood, </a:t>
            </a:r>
          </a:p>
          <a:p>
            <a:r>
              <a:rPr lang="en-US" b="1" dirty="0" smtClean="0"/>
              <a:t>Marko </a:t>
            </a:r>
            <a:r>
              <a:rPr lang="en-US" b="1" dirty="0" err="1" smtClean="0"/>
              <a:t>Hladnik</a:t>
            </a:r>
            <a:r>
              <a:rPr lang="en-US" b="1" dirty="0" smtClean="0"/>
              <a:t>, Sterre Leufkens, Tanja Temmerman</a:t>
            </a:r>
          </a:p>
          <a:p>
            <a:endParaRPr lang="en-US" dirty="0"/>
          </a:p>
          <a:p>
            <a:r>
              <a:rPr lang="en-US" dirty="0"/>
              <a:t>NWO/FWO Project ‘G.A049.12N’</a:t>
            </a:r>
          </a:p>
          <a:p>
            <a:endParaRPr lang="en-US" dirty="0"/>
          </a:p>
          <a:p>
            <a:r>
              <a:rPr lang="sl-SI" dirty="0" smtClean="0"/>
              <a:t>Utrecht, 2nd March 2016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90827"/>
            <a:ext cx="2133600" cy="762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400" y="6220383"/>
            <a:ext cx="2159000" cy="3937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5511" y="-157916"/>
            <a:ext cx="4102100" cy="16256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87461" y="5629833"/>
            <a:ext cx="215900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72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 syntax of </a:t>
            </a:r>
            <a:r>
              <a:rPr lang="nl-NL" dirty="0" err="1" smtClean="0"/>
              <a:t>idioms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Fieldwork </a:t>
            </a:r>
            <a:r>
              <a:rPr lang="nl-NL" dirty="0" err="1" smtClean="0"/>
              <a:t>methodology</a:t>
            </a:r>
            <a:endParaRPr lang="nl-NL" dirty="0" smtClean="0"/>
          </a:p>
          <a:p>
            <a:pPr lvl="1"/>
            <a:r>
              <a:rPr lang="nl-NL" dirty="0" smtClean="0"/>
              <a:t>Collect </a:t>
            </a:r>
            <a:r>
              <a:rPr lang="nl-NL" dirty="0" err="1" smtClean="0"/>
              <a:t>idioms</a:t>
            </a:r>
            <a:r>
              <a:rPr lang="nl-NL" dirty="0" smtClean="0"/>
              <a:t> </a:t>
            </a:r>
            <a:r>
              <a:rPr lang="nl-NL" dirty="0" err="1" smtClean="0"/>
              <a:t>from</a:t>
            </a:r>
            <a:r>
              <a:rPr lang="nl-NL" dirty="0" smtClean="0"/>
              <a:t> dialect </a:t>
            </a:r>
            <a:r>
              <a:rPr lang="nl-NL" dirty="0" err="1" smtClean="0"/>
              <a:t>dictionary</a:t>
            </a:r>
            <a:endParaRPr lang="nl-NL" dirty="0" smtClean="0"/>
          </a:p>
          <a:p>
            <a:pPr lvl="1"/>
            <a:r>
              <a:rPr lang="nl-NL" dirty="0" err="1" smtClean="0"/>
              <a:t>Ask</a:t>
            </a:r>
            <a:r>
              <a:rPr lang="nl-NL" dirty="0" smtClean="0"/>
              <a:t> native speaker </a:t>
            </a:r>
            <a:r>
              <a:rPr lang="nl-NL" dirty="0" err="1" smtClean="0"/>
              <a:t>to</a:t>
            </a:r>
            <a:r>
              <a:rPr lang="nl-NL" dirty="0" smtClean="0"/>
              <a:t> select </a:t>
            </a:r>
            <a:r>
              <a:rPr lang="nl-NL" dirty="0" err="1" smtClean="0"/>
              <a:t>those</a:t>
            </a:r>
            <a:r>
              <a:rPr lang="nl-NL" dirty="0" smtClean="0"/>
              <a:t> </a:t>
            </a:r>
            <a:r>
              <a:rPr lang="nl-NL" dirty="0" err="1" smtClean="0"/>
              <a:t>idioms</a:t>
            </a:r>
            <a:r>
              <a:rPr lang="nl-NL" dirty="0" smtClean="0"/>
              <a:t> </a:t>
            </a:r>
            <a:r>
              <a:rPr lang="nl-NL" dirty="0" err="1" smtClean="0"/>
              <a:t>that</a:t>
            </a:r>
            <a:r>
              <a:rPr lang="nl-NL" dirty="0" smtClean="0"/>
              <a:t> are well-</a:t>
            </a:r>
            <a:r>
              <a:rPr lang="nl-NL" dirty="0" err="1" smtClean="0"/>
              <a:t>known</a:t>
            </a:r>
            <a:r>
              <a:rPr lang="nl-NL" dirty="0" smtClean="0"/>
              <a:t>/</a:t>
            </a:r>
            <a:r>
              <a:rPr lang="nl-NL" dirty="0" err="1" smtClean="0"/>
              <a:t>frequently</a:t>
            </a:r>
            <a:r>
              <a:rPr lang="nl-NL" dirty="0" smtClean="0"/>
              <a:t> </a:t>
            </a:r>
            <a:r>
              <a:rPr lang="nl-NL" dirty="0" err="1" smtClean="0"/>
              <a:t>used</a:t>
            </a:r>
            <a:endParaRPr lang="nl-NL" dirty="0" smtClean="0"/>
          </a:p>
          <a:p>
            <a:pPr lvl="1"/>
            <a:r>
              <a:rPr lang="nl-NL" dirty="0" err="1" smtClean="0"/>
              <a:t>Compile</a:t>
            </a:r>
            <a:r>
              <a:rPr lang="nl-NL" dirty="0" smtClean="0"/>
              <a:t> questionnaire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syntactic</a:t>
            </a:r>
            <a:r>
              <a:rPr lang="nl-NL" dirty="0" smtClean="0"/>
              <a:t> </a:t>
            </a:r>
            <a:r>
              <a:rPr lang="nl-NL" dirty="0" err="1" smtClean="0"/>
              <a:t>manipulations</a:t>
            </a:r>
            <a:r>
              <a:rPr lang="nl-NL" dirty="0" smtClean="0"/>
              <a:t> of </a:t>
            </a:r>
            <a:r>
              <a:rPr lang="nl-NL" dirty="0" err="1" smtClean="0"/>
              <a:t>idioms</a:t>
            </a:r>
            <a:endParaRPr lang="nl-NL" dirty="0" smtClean="0"/>
          </a:p>
          <a:p>
            <a:pPr lvl="1"/>
            <a:r>
              <a:rPr lang="nl-NL" dirty="0" smtClean="0"/>
              <a:t>Interview </a:t>
            </a:r>
            <a:r>
              <a:rPr lang="nl-NL" dirty="0" err="1" smtClean="0"/>
              <a:t>informants</a:t>
            </a:r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82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 syntax of </a:t>
            </a:r>
            <a:r>
              <a:rPr lang="nl-NL" dirty="0" err="1" smtClean="0"/>
              <a:t>idioms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r>
              <a:rPr lang="nl-NL" dirty="0" smtClean="0"/>
              <a:t>Part 1 of </a:t>
            </a:r>
            <a:r>
              <a:rPr lang="sl-SI" dirty="0" smtClean="0"/>
              <a:t>the </a:t>
            </a:r>
            <a:r>
              <a:rPr lang="nl-NL" dirty="0" smtClean="0"/>
              <a:t>questionnaire: manipulations of </a:t>
            </a:r>
            <a:r>
              <a:rPr lang="nl-NL" dirty="0" err="1" smtClean="0"/>
              <a:t>internal</a:t>
            </a:r>
            <a:r>
              <a:rPr lang="nl-NL" dirty="0" smtClean="0"/>
              <a:t> syntax</a:t>
            </a:r>
          </a:p>
          <a:p>
            <a:pPr lvl="1"/>
            <a:r>
              <a:rPr lang="nl-NL" dirty="0" err="1"/>
              <a:t>D</a:t>
            </a:r>
            <a:r>
              <a:rPr lang="nl-NL" dirty="0" err="1" smtClean="0"/>
              <a:t>efiniteness</a:t>
            </a:r>
            <a:r>
              <a:rPr lang="nl-NL" dirty="0" smtClean="0"/>
              <a:t>, </a:t>
            </a:r>
            <a:r>
              <a:rPr lang="nl-NL" dirty="0" err="1" smtClean="0"/>
              <a:t>demonstratives</a:t>
            </a:r>
            <a:r>
              <a:rPr lang="nl-NL" dirty="0" smtClean="0"/>
              <a:t>, </a:t>
            </a:r>
            <a:r>
              <a:rPr lang="nl-NL" dirty="0" err="1" smtClean="0"/>
              <a:t>possession</a:t>
            </a:r>
            <a:r>
              <a:rPr lang="nl-NL" dirty="0" smtClean="0"/>
              <a:t>, </a:t>
            </a:r>
            <a:r>
              <a:rPr lang="nl-NL" dirty="0" err="1" smtClean="0"/>
              <a:t>quantification</a:t>
            </a:r>
            <a:r>
              <a:rPr lang="nl-NL" dirty="0" smtClean="0"/>
              <a:t>, </a:t>
            </a:r>
            <a:r>
              <a:rPr lang="nl-NL" dirty="0" err="1" smtClean="0"/>
              <a:t>modification</a:t>
            </a:r>
            <a:endParaRPr lang="nl-NL" dirty="0" smtClean="0"/>
          </a:p>
          <a:p>
            <a:r>
              <a:rPr lang="nl-NL" dirty="0"/>
              <a:t>Part 2 of</a:t>
            </a:r>
            <a:r>
              <a:rPr lang="sl-SI" dirty="0"/>
              <a:t> the</a:t>
            </a:r>
            <a:r>
              <a:rPr lang="nl-NL" dirty="0"/>
              <a:t> questionnaire: </a:t>
            </a:r>
            <a:r>
              <a:rPr lang="nl-NL" dirty="0" err="1"/>
              <a:t>manipulations</a:t>
            </a:r>
            <a:r>
              <a:rPr lang="nl-NL" dirty="0"/>
              <a:t> of </a:t>
            </a:r>
            <a:r>
              <a:rPr lang="nl-NL" dirty="0" err="1"/>
              <a:t>external</a:t>
            </a:r>
            <a:r>
              <a:rPr lang="nl-NL" dirty="0"/>
              <a:t> </a:t>
            </a:r>
            <a:r>
              <a:rPr lang="nl-NL" dirty="0" smtClean="0"/>
              <a:t>syntax</a:t>
            </a:r>
          </a:p>
          <a:p>
            <a:pPr lvl="1"/>
            <a:r>
              <a:rPr lang="nl-NL" dirty="0" err="1" smtClean="0"/>
              <a:t>Topicalization</a:t>
            </a:r>
            <a:r>
              <a:rPr lang="nl-NL" dirty="0" smtClean="0"/>
              <a:t>, Voice, </a:t>
            </a:r>
            <a:r>
              <a:rPr lang="nl-NL" dirty="0" err="1" smtClean="0"/>
              <a:t>Tense</a:t>
            </a:r>
            <a:r>
              <a:rPr lang="nl-NL" dirty="0" smtClean="0"/>
              <a:t>, Aspect, </a:t>
            </a:r>
            <a:r>
              <a:rPr lang="nl-NL" dirty="0" err="1" smtClean="0"/>
              <a:t>Modality</a:t>
            </a:r>
            <a:endParaRPr lang="nl-NL" dirty="0" smtClean="0"/>
          </a:p>
          <a:p>
            <a:r>
              <a:rPr lang="nl-NL" dirty="0" err="1" smtClean="0"/>
              <a:t>Fillers</a:t>
            </a:r>
            <a:r>
              <a:rPr lang="nl-NL" dirty="0" smtClean="0"/>
              <a:t> &amp; </a:t>
            </a:r>
            <a:r>
              <a:rPr lang="nl-NL" dirty="0" err="1" smtClean="0"/>
              <a:t>controls</a:t>
            </a:r>
            <a:endParaRPr lang="nl-NL" dirty="0"/>
          </a:p>
          <a:p>
            <a:endParaRPr lang="nl-N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2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syntax </a:t>
            </a:r>
            <a:r>
              <a:rPr lang="en-US" dirty="0"/>
              <a:t>o</a:t>
            </a:r>
            <a:r>
              <a:rPr lang="en-US" dirty="0" smtClean="0"/>
              <a:t>f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52987"/>
          </a:xfrm>
        </p:spPr>
        <p:txBody>
          <a:bodyPr>
            <a:normAutofit/>
          </a:bodyPr>
          <a:lstStyle/>
          <a:p>
            <a:r>
              <a:rPr lang="en-US" dirty="0" smtClean="0"/>
              <a:t>Database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wo </a:t>
            </a:r>
            <a:r>
              <a:rPr lang="en-US" dirty="0"/>
              <a:t>(</a:t>
            </a:r>
            <a:r>
              <a:rPr lang="en-US" dirty="0" smtClean="0"/>
              <a:t>sub)parts: </a:t>
            </a:r>
          </a:p>
          <a:p>
            <a:pPr lvl="2"/>
            <a:r>
              <a:rPr lang="en-US" dirty="0" smtClean="0"/>
              <a:t>(a) idioms collected from dialect dictionaries + their syntactic properties</a:t>
            </a:r>
            <a:r>
              <a:rPr lang="en-US" smtClean="0"/>
              <a:t>, </a:t>
            </a:r>
          </a:p>
          <a:p>
            <a:pPr lvl="2"/>
            <a:r>
              <a:rPr lang="en-US" smtClean="0"/>
              <a:t>(</a:t>
            </a:r>
            <a:r>
              <a:rPr lang="en-US" dirty="0" smtClean="0"/>
              <a:t>b) selected </a:t>
            </a:r>
            <a:r>
              <a:rPr lang="en-US" dirty="0"/>
              <a:t>idioms in </a:t>
            </a:r>
            <a:r>
              <a:rPr lang="en-US" dirty="0" smtClean="0"/>
              <a:t>the 14 </a:t>
            </a:r>
            <a:r>
              <a:rPr lang="en-US" dirty="0"/>
              <a:t>varieties + judgments on their syntactic flexibility </a:t>
            </a:r>
            <a:r>
              <a:rPr lang="en-US" dirty="0" smtClean="0"/>
              <a:t>(min. 6 </a:t>
            </a:r>
            <a:r>
              <a:rPr lang="en-US" dirty="0"/>
              <a:t>speakers per dialect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allows for the presentation of gathered data and facilitates searches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ill be made available online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4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internal syntax of idioms: </a:t>
            </a:r>
            <a:br>
              <a:rPr lang="en-US" dirty="0" smtClean="0"/>
            </a:br>
            <a:r>
              <a:rPr lang="en-US" dirty="0" smtClean="0"/>
              <a:t>what we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48675" cy="4525963"/>
          </a:xfrm>
        </p:spPr>
        <p:txBody>
          <a:bodyPr>
            <a:normAutofit/>
          </a:bodyPr>
          <a:lstStyle/>
          <a:p>
            <a:endParaRPr lang="en-GB" sz="2800" dirty="0" smtClean="0"/>
          </a:p>
          <a:p>
            <a:r>
              <a:rPr lang="en-GB" sz="2800" dirty="0" smtClean="0"/>
              <a:t>The </a:t>
            </a:r>
            <a:r>
              <a:rPr lang="en-GB" sz="2800" dirty="0"/>
              <a:t>internal morphosyntax of idioms appears to be no different from that of non-idiomatic expressions, in the sense that both types are built by the same abstract mechanisms </a:t>
            </a:r>
            <a:r>
              <a:rPr lang="en-GB" sz="2800" dirty="0" smtClean="0"/>
              <a:t>(</a:t>
            </a:r>
            <a:r>
              <a:rPr lang="sl-SI" sz="2800" dirty="0" smtClean="0"/>
              <a:t>cf</a:t>
            </a:r>
            <a:r>
              <a:rPr lang="en-GB" sz="2800" dirty="0" smtClean="0"/>
              <a:t>. </a:t>
            </a:r>
            <a:r>
              <a:rPr lang="en-GB" sz="2800" dirty="0" err="1"/>
              <a:t>Fellbaum</a:t>
            </a:r>
            <a:r>
              <a:rPr lang="en-GB" sz="2800" dirty="0"/>
              <a:t> </a:t>
            </a:r>
            <a:r>
              <a:rPr lang="en-GB" sz="2800" dirty="0" smtClean="0"/>
              <a:t>1993, </a:t>
            </a:r>
            <a:r>
              <a:rPr lang="en-GB" sz="2800" dirty="0" err="1"/>
              <a:t>Nunberg</a:t>
            </a:r>
            <a:r>
              <a:rPr lang="en-GB" sz="2800" dirty="0"/>
              <a:t> et al. 1994, </a:t>
            </a:r>
            <a:r>
              <a:rPr lang="en-GB" sz="2800" dirty="0" err="1"/>
              <a:t>Ifill</a:t>
            </a:r>
            <a:r>
              <a:rPr lang="en-GB" sz="2800" dirty="0"/>
              <a:t> 2002, </a:t>
            </a:r>
            <a:r>
              <a:rPr lang="en-GB" sz="2800" dirty="0" err="1"/>
              <a:t>Svenonius</a:t>
            </a:r>
            <a:r>
              <a:rPr lang="en-GB" sz="2800" dirty="0"/>
              <a:t> </a:t>
            </a:r>
            <a:r>
              <a:rPr lang="en-GB" sz="2800" dirty="0" smtClean="0"/>
              <a:t>2005, </a:t>
            </a:r>
            <a:r>
              <a:rPr lang="en-GB" sz="2800" dirty="0" err="1" smtClean="0"/>
              <a:t>a.o.</a:t>
            </a:r>
            <a:r>
              <a:rPr lang="nl-NL" sz="2800" dirty="0" smtClean="0"/>
              <a:t>)</a:t>
            </a:r>
          </a:p>
          <a:p>
            <a:endParaRPr lang="nl-NL" sz="2800" dirty="0" smtClean="0">
              <a:effectLst/>
            </a:endParaRPr>
          </a:p>
          <a:p>
            <a:r>
              <a:rPr lang="nl-NL" sz="2800" dirty="0" err="1" smtClean="0">
                <a:effectLst/>
              </a:rPr>
              <a:t>What</a:t>
            </a:r>
            <a:r>
              <a:rPr lang="nl-NL" sz="2800" dirty="0" smtClean="0"/>
              <a:t>, </a:t>
            </a:r>
            <a:r>
              <a:rPr lang="nl-NL" sz="2800" dirty="0" err="1" smtClean="0"/>
              <a:t>then</a:t>
            </a:r>
            <a:r>
              <a:rPr lang="nl-NL" sz="2800" dirty="0" smtClean="0"/>
              <a:t>, </a:t>
            </a:r>
            <a:r>
              <a:rPr lang="nl-NL" sz="2800" dirty="0" err="1" smtClean="0"/>
              <a:t>gives</a:t>
            </a:r>
            <a:r>
              <a:rPr lang="nl-NL" sz="2800" dirty="0" smtClean="0"/>
              <a:t> </a:t>
            </a:r>
            <a:r>
              <a:rPr lang="nl-NL" sz="2800" dirty="0" err="1" smtClean="0"/>
              <a:t>rise</a:t>
            </a:r>
            <a:r>
              <a:rPr lang="nl-NL" sz="2800" dirty="0" smtClean="0"/>
              <a:t> </a:t>
            </a:r>
            <a:r>
              <a:rPr lang="nl-NL" sz="2800" dirty="0" err="1" smtClean="0"/>
              <a:t>to</a:t>
            </a:r>
            <a:r>
              <a:rPr lang="nl-NL" sz="2800" dirty="0" smtClean="0"/>
              <a:t> </a:t>
            </a:r>
            <a:r>
              <a:rPr lang="nl-NL" sz="2800" dirty="0" err="1" smtClean="0"/>
              <a:t>idiomatic</a:t>
            </a:r>
            <a:r>
              <a:rPr lang="nl-NL" sz="2800" dirty="0"/>
              <a:t> </a:t>
            </a:r>
            <a:r>
              <a:rPr lang="nl-NL" sz="2800" dirty="0" err="1" smtClean="0"/>
              <a:t>interpretation</a:t>
            </a:r>
            <a:r>
              <a:rPr lang="nl-NL" sz="2800" dirty="0" smtClean="0"/>
              <a:t>?</a:t>
            </a:r>
            <a:endParaRPr lang="en-US" sz="2800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0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internal syntax of idioms: </a:t>
            </a:r>
            <a:br>
              <a:rPr lang="en-US" dirty="0" smtClean="0"/>
            </a:br>
            <a:r>
              <a:rPr lang="en-US" dirty="0" smtClean="0"/>
              <a:t>what we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48675" cy="4525963"/>
          </a:xfrm>
        </p:spPr>
        <p:txBody>
          <a:bodyPr>
            <a:normAutofit/>
          </a:bodyPr>
          <a:lstStyle/>
          <a:p>
            <a:endParaRPr lang="nl-NL" sz="2800" dirty="0" smtClean="0"/>
          </a:p>
          <a:p>
            <a:r>
              <a:rPr lang="nl-NL" sz="2800" dirty="0" err="1" smtClean="0"/>
              <a:t>Zooming</a:t>
            </a:r>
            <a:r>
              <a:rPr lang="nl-NL" sz="2800" dirty="0" smtClean="0"/>
              <a:t> in at the DP </a:t>
            </a:r>
            <a:r>
              <a:rPr lang="nl-NL" sz="2800" dirty="0" err="1" smtClean="0"/>
              <a:t>structure</a:t>
            </a:r>
            <a:r>
              <a:rPr lang="nl-NL" sz="2800" dirty="0" smtClean="0"/>
              <a:t> in V-DO </a:t>
            </a:r>
            <a:r>
              <a:rPr lang="nl-NL" sz="2800" dirty="0" err="1" smtClean="0"/>
              <a:t>idioms</a:t>
            </a:r>
            <a:r>
              <a:rPr lang="nl-NL" sz="2800" dirty="0" smtClean="0"/>
              <a:t>, </a:t>
            </a:r>
            <a:r>
              <a:rPr lang="nl-NL" sz="2800" dirty="0"/>
              <a:t>we </a:t>
            </a:r>
            <a:r>
              <a:rPr lang="nl-NL" sz="2800" dirty="0" err="1"/>
              <a:t>will</a:t>
            </a:r>
            <a:r>
              <a:rPr lang="nl-NL" sz="2800" dirty="0"/>
              <a:t> </a:t>
            </a:r>
            <a:r>
              <a:rPr lang="nl-NL" sz="2800" dirty="0" err="1" smtClean="0"/>
              <a:t>explore</a:t>
            </a:r>
            <a:r>
              <a:rPr lang="nl-NL" sz="2800" dirty="0" smtClean="0"/>
              <a:t> the </a:t>
            </a:r>
            <a:r>
              <a:rPr lang="nl-NL" sz="2800" dirty="0" err="1" smtClean="0"/>
              <a:t>role</a:t>
            </a:r>
            <a:r>
              <a:rPr lang="nl-NL" sz="2800" dirty="0" smtClean="0"/>
              <a:t> of </a:t>
            </a:r>
            <a:r>
              <a:rPr lang="nl-NL" sz="2800" dirty="0" err="1" smtClean="0"/>
              <a:t>its</a:t>
            </a:r>
            <a:r>
              <a:rPr lang="nl-NL" sz="2800" dirty="0" smtClean="0"/>
              <a:t> </a:t>
            </a:r>
            <a:r>
              <a:rPr lang="nl-NL" sz="2800" dirty="0" err="1" smtClean="0"/>
              <a:t>functional</a:t>
            </a:r>
            <a:r>
              <a:rPr lang="nl-NL" sz="2800" dirty="0" smtClean="0"/>
              <a:t> </a:t>
            </a:r>
            <a:r>
              <a:rPr lang="nl-NL" sz="2800" dirty="0" err="1" smtClean="0"/>
              <a:t>layer</a:t>
            </a:r>
            <a:endParaRPr lang="nl-NL" sz="2800" dirty="0"/>
          </a:p>
          <a:p>
            <a:endParaRPr lang="nl-NL" sz="2800" dirty="0" smtClean="0"/>
          </a:p>
          <a:p>
            <a:r>
              <a:rPr lang="nl-NL" sz="2800" dirty="0" err="1" smtClean="0"/>
              <a:t>Main</a:t>
            </a:r>
            <a:r>
              <a:rPr lang="nl-NL" sz="2800" dirty="0" smtClean="0"/>
              <a:t> </a:t>
            </a:r>
            <a:r>
              <a:rPr lang="nl-NL" sz="2800" dirty="0" err="1" smtClean="0"/>
              <a:t>idea</a:t>
            </a:r>
            <a:r>
              <a:rPr lang="nl-NL" sz="2800" dirty="0" smtClean="0"/>
              <a:t>: The </a:t>
            </a:r>
            <a:r>
              <a:rPr lang="nl-NL" sz="2800" dirty="0" err="1" smtClean="0"/>
              <a:t>use</a:t>
            </a:r>
            <a:r>
              <a:rPr lang="nl-NL" sz="2800" dirty="0" smtClean="0"/>
              <a:t> of a </a:t>
            </a:r>
            <a:r>
              <a:rPr lang="nl-NL" sz="2800" dirty="0" err="1" smtClean="0"/>
              <a:t>definite</a:t>
            </a:r>
            <a:r>
              <a:rPr lang="nl-NL" sz="2800" dirty="0" smtClean="0"/>
              <a:t> </a:t>
            </a:r>
            <a:r>
              <a:rPr lang="nl-NL" sz="2800" dirty="0" err="1" smtClean="0"/>
              <a:t>determiner</a:t>
            </a:r>
            <a:r>
              <a:rPr lang="nl-NL" sz="2800" dirty="0" smtClean="0"/>
              <a:t> in </a:t>
            </a:r>
            <a:r>
              <a:rPr lang="nl-NL" sz="2800" dirty="0" err="1" smtClean="0"/>
              <a:t>unexpected</a:t>
            </a:r>
            <a:r>
              <a:rPr lang="nl-NL" sz="2800" dirty="0" smtClean="0"/>
              <a:t> </a:t>
            </a:r>
            <a:r>
              <a:rPr lang="nl-NL" sz="2800" dirty="0" err="1" smtClean="0"/>
              <a:t>contexts</a:t>
            </a:r>
            <a:r>
              <a:rPr lang="nl-NL" sz="2800" dirty="0" smtClean="0"/>
              <a:t> is </a:t>
            </a:r>
            <a:r>
              <a:rPr lang="nl-NL" sz="2800" dirty="0"/>
              <a:t>a </a:t>
            </a:r>
            <a:r>
              <a:rPr lang="nl-NL" sz="2800" dirty="0" err="1"/>
              <a:t>contributing</a:t>
            </a:r>
            <a:r>
              <a:rPr lang="nl-NL" sz="2800" dirty="0"/>
              <a:t> trigger </a:t>
            </a:r>
            <a:r>
              <a:rPr lang="nl-NL" sz="2800" dirty="0" err="1"/>
              <a:t>for</a:t>
            </a:r>
            <a:r>
              <a:rPr lang="nl-NL" sz="2800" dirty="0"/>
              <a:t> </a:t>
            </a:r>
            <a:r>
              <a:rPr lang="nl-NL" sz="2800" dirty="0" err="1" smtClean="0"/>
              <a:t>idiomaticity</a:t>
            </a:r>
            <a:endParaRPr lang="nl-NL" sz="2800" dirty="0" smtClean="0"/>
          </a:p>
          <a:p>
            <a:endParaRPr lang="nl-NL" sz="2800" dirty="0"/>
          </a:p>
          <a:p>
            <a:r>
              <a:rPr lang="en-US" sz="2800" dirty="0" smtClean="0"/>
              <a:t>Unexpected in what way? To be discussed next.</a:t>
            </a:r>
            <a:endParaRPr lang="en-US" sz="28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72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syntax </a:t>
            </a:r>
            <a:r>
              <a:rPr lang="en-US" dirty="0"/>
              <a:t>o</a:t>
            </a:r>
            <a:r>
              <a:rPr lang="en-US" dirty="0" smtClean="0"/>
              <a:t>f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2761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800" b="1" dirty="0" smtClean="0">
                <a:solidFill>
                  <a:prstClr val="black"/>
                </a:solidFill>
              </a:rPr>
              <a:t>Distinction to keep in mind </a:t>
            </a:r>
            <a:r>
              <a:rPr lang="en-US" sz="2800" dirty="0" smtClean="0">
                <a:solidFill>
                  <a:prstClr val="black"/>
                </a:solidFill>
              </a:rPr>
              <a:t>(</a:t>
            </a:r>
            <a:r>
              <a:rPr lang="en-US" sz="2800" dirty="0" err="1" smtClean="0">
                <a:solidFill>
                  <a:prstClr val="black"/>
                </a:solidFill>
              </a:rPr>
              <a:t>Nunberg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prstClr val="black"/>
                </a:solidFill>
              </a:rPr>
              <a:t>et al. </a:t>
            </a:r>
            <a:r>
              <a:rPr lang="en-US" sz="2800" dirty="0" smtClean="0">
                <a:solidFill>
                  <a:prstClr val="black"/>
                </a:solidFill>
              </a:rPr>
              <a:t>1994</a:t>
            </a:r>
            <a:r>
              <a:rPr lang="en-US" sz="2800" dirty="0">
                <a:solidFill>
                  <a:prstClr val="black"/>
                </a:solidFill>
              </a:rPr>
              <a:t>)</a:t>
            </a:r>
            <a:r>
              <a:rPr lang="en-US" sz="2800" dirty="0" smtClean="0">
                <a:solidFill>
                  <a:prstClr val="black"/>
                </a:solidFill>
              </a:rPr>
              <a:t>:</a:t>
            </a:r>
          </a:p>
          <a:p>
            <a:pPr lvl="1"/>
            <a:r>
              <a:rPr lang="en-US" dirty="0" smtClean="0"/>
              <a:t>Idiomatically Combining </a:t>
            </a:r>
            <a:r>
              <a:rPr lang="en-US" dirty="0"/>
              <a:t>E</a:t>
            </a:r>
            <a:r>
              <a:rPr lang="en-US" dirty="0" smtClean="0"/>
              <a:t>xpressions (ICEs) </a:t>
            </a:r>
          </a:p>
          <a:p>
            <a:pPr marL="914400" lvl="2" indent="0">
              <a:buNone/>
            </a:pPr>
            <a:r>
              <a:rPr lang="en-US" dirty="0" smtClean="0"/>
              <a:t>(</a:t>
            </a:r>
            <a:r>
              <a:rPr lang="en-US" i="1" dirty="0" smtClean="0"/>
              <a:t>spill the beans</a:t>
            </a:r>
            <a:r>
              <a:rPr lang="en-US" dirty="0" smtClean="0"/>
              <a:t>)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lements </a:t>
            </a:r>
            <a:r>
              <a:rPr lang="en-US" dirty="0"/>
              <a:t>of the literal expression can be mapped onto elements of the figurative </a:t>
            </a:r>
            <a:r>
              <a:rPr lang="en-US" dirty="0" smtClean="0"/>
              <a:t>meaning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DP actually has a </a:t>
            </a:r>
            <a:r>
              <a:rPr lang="en-US" dirty="0" smtClean="0"/>
              <a:t>referent; </a:t>
            </a:r>
            <a:r>
              <a:rPr lang="en-US" i="1" dirty="0" smtClean="0"/>
              <a:t>beans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secret; </a:t>
            </a:r>
            <a:r>
              <a:rPr lang="en-US" dirty="0"/>
              <a:t>the noun is used metaphorically and collocates with a particular verb</a:t>
            </a:r>
            <a:endParaRPr lang="en-US" dirty="0" smtClean="0"/>
          </a:p>
          <a:p>
            <a:pPr lvl="1"/>
            <a:r>
              <a:rPr lang="en-US" dirty="0" smtClean="0"/>
              <a:t>Idiomatic Phrases (</a:t>
            </a:r>
            <a:r>
              <a:rPr lang="en-US" dirty="0" err="1" smtClean="0"/>
              <a:t>IdPs</a:t>
            </a:r>
            <a:r>
              <a:rPr lang="en-US" dirty="0" smtClean="0"/>
              <a:t>)</a:t>
            </a:r>
          </a:p>
          <a:p>
            <a:pPr marL="914400" lvl="2" indent="0">
              <a:buNone/>
            </a:pPr>
            <a:r>
              <a:rPr lang="en-US" dirty="0" smtClean="0"/>
              <a:t>(</a:t>
            </a:r>
            <a:r>
              <a:rPr lang="en-US" i="1" dirty="0"/>
              <a:t>kick the bucket</a:t>
            </a:r>
            <a:r>
              <a:rPr lang="en-US" dirty="0" smtClean="0"/>
              <a:t>)</a:t>
            </a:r>
          </a:p>
          <a:p>
            <a:pPr lvl="2"/>
            <a:r>
              <a:rPr lang="en-US" dirty="0"/>
              <a:t>the expression as a whole is mapped to the figurative meaning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ICEs are syntactically flexible, </a:t>
            </a:r>
            <a:r>
              <a:rPr lang="en-US" dirty="0" err="1" smtClean="0"/>
              <a:t>IdPs</a:t>
            </a:r>
            <a:r>
              <a:rPr lang="en-US" dirty="0" smtClean="0"/>
              <a:t> are not.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795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internal syntax of idioms: </a:t>
            </a:r>
            <a:br>
              <a:rPr lang="en-US" dirty="0" smtClean="0"/>
            </a:br>
            <a:r>
              <a:rPr lang="en-US" dirty="0" smtClean="0"/>
              <a:t>what we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48675" cy="4525963"/>
          </a:xfrm>
        </p:spPr>
        <p:txBody>
          <a:bodyPr>
            <a:normAutofit fontScale="92500"/>
          </a:bodyPr>
          <a:lstStyle/>
          <a:p>
            <a:r>
              <a:rPr lang="sl-SI" dirty="0" smtClean="0"/>
              <a:t>In </a:t>
            </a:r>
            <a:r>
              <a:rPr lang="nl-NL" b="1" dirty="0" err="1" smtClean="0"/>
              <a:t>ICEs</a:t>
            </a:r>
            <a:r>
              <a:rPr lang="sl-SI" dirty="0" smtClean="0"/>
              <a:t>, the use of determiners is predictable, </a:t>
            </a:r>
            <a:r>
              <a:rPr lang="nl-NL" dirty="0" err="1" smtClean="0"/>
              <a:t>can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sl-SI" dirty="0" smtClean="0"/>
              <a:t>either definite or indefinite</a:t>
            </a:r>
            <a:r>
              <a:rPr lang="nl-NL" dirty="0" smtClean="0"/>
              <a:t>, </a:t>
            </a:r>
            <a:r>
              <a:rPr lang="nl-NL" dirty="0" err="1" smtClean="0"/>
              <a:t>depending</a:t>
            </a:r>
            <a:r>
              <a:rPr lang="nl-NL" dirty="0" smtClean="0"/>
              <a:t> on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referential</a:t>
            </a:r>
            <a:r>
              <a:rPr lang="nl-NL" dirty="0" smtClean="0"/>
              <a:t> </a:t>
            </a:r>
            <a:r>
              <a:rPr lang="nl-NL" dirty="0" err="1" smtClean="0"/>
              <a:t>properties</a:t>
            </a:r>
            <a:endParaRPr lang="sl-SI" dirty="0" smtClean="0"/>
          </a:p>
          <a:p>
            <a:pPr lvl="1"/>
            <a:r>
              <a:rPr lang="en-US" dirty="0" smtClean="0"/>
              <a:t>Definite: the entity referred to has been pre-established in the discourse, is</a:t>
            </a:r>
            <a:r>
              <a:rPr lang="sl-SI" dirty="0" smtClean="0"/>
              <a:t> inferable from general knowledge, or is unique, etc.</a:t>
            </a:r>
          </a:p>
          <a:p>
            <a:pPr lvl="2"/>
            <a:r>
              <a:rPr lang="en-GB" i="1" dirty="0" smtClean="0"/>
              <a:t>John spilled the beans</a:t>
            </a:r>
            <a:r>
              <a:rPr lang="sl-SI" i="1" dirty="0" smtClean="0"/>
              <a:t> (about his girlfriend)</a:t>
            </a:r>
          </a:p>
          <a:p>
            <a:pPr lvl="2"/>
            <a:r>
              <a:rPr lang="en-GB" i="1" dirty="0" smtClean="0"/>
              <a:t>#John spilled the beans that his girlfriend worked for the CIA.</a:t>
            </a:r>
            <a:endParaRPr lang="en-US" i="1" dirty="0" smtClean="0"/>
          </a:p>
          <a:p>
            <a:pPr lvl="1"/>
            <a:r>
              <a:rPr lang="en-US" dirty="0" smtClean="0"/>
              <a:t>Indefinite: introduces a new referent to the discourse</a:t>
            </a:r>
            <a:endParaRPr lang="sl-SI" dirty="0" smtClean="0"/>
          </a:p>
          <a:p>
            <a:pPr lvl="2"/>
            <a:r>
              <a:rPr lang="en-US" i="1" dirty="0" smtClean="0"/>
              <a:t>have a bone to pick </a:t>
            </a:r>
            <a:r>
              <a:rPr lang="sl-SI" i="1" dirty="0" smtClean="0"/>
              <a:t>(</a:t>
            </a:r>
            <a:r>
              <a:rPr lang="en-US" i="1" dirty="0" smtClean="0"/>
              <a:t>with someone</a:t>
            </a:r>
            <a:r>
              <a:rPr lang="sl-SI" i="1" dirty="0" smtClean="0"/>
              <a:t>)</a:t>
            </a:r>
            <a:endParaRPr lang="en-US" i="1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21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internal syntax of idioms: </a:t>
            </a:r>
            <a:br>
              <a:rPr lang="en-US" dirty="0" smtClean="0"/>
            </a:br>
            <a:r>
              <a:rPr lang="en-US" dirty="0" smtClean="0"/>
              <a:t>what we think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6675"/>
          </a:xfrm>
        </p:spPr>
        <p:txBody>
          <a:bodyPr>
            <a:normAutofit fontScale="92500" lnSpcReduction="10000"/>
          </a:bodyPr>
          <a:lstStyle/>
          <a:p>
            <a:r>
              <a:rPr lang="sl-SI" dirty="0" smtClean="0"/>
              <a:t>An additional use of the definite determiner</a:t>
            </a:r>
            <a:r>
              <a:rPr lang="nl-NL" dirty="0" smtClean="0"/>
              <a:t> in </a:t>
            </a:r>
            <a:r>
              <a:rPr lang="nl-NL" b="1" dirty="0" smtClean="0"/>
              <a:t>Idiomatic phrases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sl-SI" sz="2400" dirty="0" smtClean="0"/>
              <a:t>(cf. Fellbaum 1993</a:t>
            </a:r>
            <a:r>
              <a:rPr lang="nl-NL" sz="2400" dirty="0" smtClean="0"/>
              <a:t>, </a:t>
            </a:r>
            <a:r>
              <a:rPr lang="nl-NL" sz="2400" dirty="0" err="1" smtClean="0"/>
              <a:t>also</a:t>
            </a:r>
            <a:r>
              <a:rPr lang="nl-NL" sz="2400" dirty="0" smtClean="0"/>
              <a:t> </a:t>
            </a:r>
            <a:r>
              <a:rPr lang="en-US" sz="2400" dirty="0" err="1"/>
              <a:t>Gregoire</a:t>
            </a:r>
            <a:r>
              <a:rPr lang="en-US" sz="2400" dirty="0"/>
              <a:t> 2009</a:t>
            </a:r>
            <a:r>
              <a:rPr lang="sl-SI" sz="2400" dirty="0" smtClean="0"/>
              <a:t>)</a:t>
            </a:r>
          </a:p>
          <a:p>
            <a:pPr lvl="1"/>
            <a:r>
              <a:rPr lang="sl-SI" dirty="0" smtClean="0"/>
              <a:t>there is no referent at all, the use of a definite determiner is </a:t>
            </a:r>
            <a:r>
              <a:rPr lang="nl-NL" dirty="0" err="1" smtClean="0"/>
              <a:t>therefore</a:t>
            </a:r>
            <a:r>
              <a:rPr lang="nl-NL" dirty="0" smtClean="0"/>
              <a:t> </a:t>
            </a:r>
            <a:r>
              <a:rPr lang="sl-SI" dirty="0" smtClean="0"/>
              <a:t>not prototypical, but unexpected and triggers an idiomatic interpretation</a:t>
            </a:r>
            <a:endParaRPr lang="en-US" dirty="0" smtClean="0"/>
          </a:p>
          <a:p>
            <a:pPr lvl="2"/>
            <a:r>
              <a:rPr lang="en-US" i="1" dirty="0"/>
              <a:t>kick the bucket, chew the fat, bite the dust, shoot the breeze </a:t>
            </a:r>
          </a:p>
          <a:p>
            <a:pPr lvl="1"/>
            <a:r>
              <a:rPr lang="en-US" dirty="0"/>
              <a:t>Less flexible</a:t>
            </a:r>
          </a:p>
          <a:p>
            <a:pPr lvl="2"/>
            <a:r>
              <a:rPr lang="en-US" dirty="0"/>
              <a:t>#As for the bucket, John kicked it last week. </a:t>
            </a:r>
          </a:p>
          <a:p>
            <a:pPr lvl="1"/>
            <a:r>
              <a:rPr lang="en-US" dirty="0"/>
              <a:t>Idiomatic meaning disappears when the definite determiner is replaced by an indefinite one </a:t>
            </a:r>
          </a:p>
          <a:p>
            <a:pPr lvl="2"/>
            <a:r>
              <a:rPr lang="en-US" dirty="0"/>
              <a:t>#John kicked a bucket. 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76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internal syntax of idioms: </a:t>
            </a:r>
            <a:br>
              <a:rPr lang="en-US" dirty="0" smtClean="0"/>
            </a:br>
            <a:r>
              <a:rPr lang="en-US" dirty="0" smtClean="0"/>
              <a:t>what we find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 between referent </a:t>
            </a:r>
            <a:r>
              <a:rPr lang="sl-SI" dirty="0" smtClean="0"/>
              <a:t>availability </a:t>
            </a:r>
            <a:r>
              <a:rPr lang="en-US" dirty="0" smtClean="0"/>
              <a:t>and syntactic flexibility</a:t>
            </a:r>
          </a:p>
          <a:p>
            <a:pPr lvl="1"/>
            <a:r>
              <a:rPr lang="nl-NL" dirty="0" smtClean="0"/>
              <a:t>ne metten schieten </a:t>
            </a:r>
            <a:r>
              <a:rPr lang="sl-SI" dirty="0" smtClean="0"/>
              <a:t>(</a:t>
            </a:r>
            <a:r>
              <a:rPr lang="nl-NL" dirty="0" smtClean="0"/>
              <a:t>‘to make a mistake’)</a:t>
            </a:r>
            <a:endParaRPr lang="sl-SI" dirty="0" smtClean="0"/>
          </a:p>
          <a:p>
            <a:pPr lvl="1">
              <a:buNone/>
            </a:pPr>
            <a:r>
              <a:rPr lang="sl-SI" sz="2000" dirty="0" smtClean="0"/>
              <a:t>	</a:t>
            </a:r>
            <a:r>
              <a:rPr lang="en-US" sz="2000" dirty="0" smtClean="0"/>
              <a:t>(</a:t>
            </a:r>
            <a:r>
              <a:rPr lang="nl-NL" sz="2000" dirty="0" smtClean="0"/>
              <a:t>Aalst</a:t>
            </a:r>
            <a:r>
              <a:rPr lang="sl-SI" sz="2000" dirty="0" smtClean="0"/>
              <a:t>; </a:t>
            </a:r>
            <a:r>
              <a:rPr lang="nl-NL" sz="2000" dirty="0" smtClean="0"/>
              <a:t>lit.</a:t>
            </a:r>
            <a:r>
              <a:rPr lang="sl-SI" sz="2000" dirty="0" smtClean="0"/>
              <a:t> ‘</a:t>
            </a:r>
            <a:r>
              <a:rPr lang="nl-NL" sz="2000" dirty="0" smtClean="0"/>
              <a:t>to shoot a young calf</a:t>
            </a:r>
            <a:r>
              <a:rPr lang="sl-SI" sz="2000" dirty="0" smtClean="0"/>
              <a:t>’</a:t>
            </a:r>
            <a:r>
              <a:rPr lang="en-US" sz="2000" dirty="0" smtClean="0"/>
              <a:t>)</a:t>
            </a:r>
            <a:endParaRPr lang="sl-SI" sz="2000" dirty="0" smtClean="0"/>
          </a:p>
          <a:p>
            <a:pPr lvl="1"/>
            <a:r>
              <a:rPr lang="nl-NL" dirty="0" smtClean="0"/>
              <a:t>referent </a:t>
            </a:r>
            <a:r>
              <a:rPr lang="nl-NL" dirty="0" err="1" smtClean="0"/>
              <a:t>available</a:t>
            </a:r>
            <a:r>
              <a:rPr lang="sl-SI" dirty="0" smtClean="0"/>
              <a:t> (</a:t>
            </a:r>
            <a:r>
              <a:rPr lang="nl-NL" i="1" dirty="0" err="1" smtClean="0"/>
              <a:t>mistake</a:t>
            </a:r>
            <a:r>
              <a:rPr lang="sl-SI" dirty="0" smtClean="0"/>
              <a:t>)</a:t>
            </a:r>
            <a:r>
              <a:rPr lang="nl-NL" dirty="0" smtClean="0"/>
              <a:t>, allows </a:t>
            </a:r>
            <a:r>
              <a:rPr lang="nl-NL" dirty="0" err="1" smtClean="0"/>
              <a:t>for</a:t>
            </a:r>
            <a:r>
              <a:rPr lang="nl-NL" dirty="0" smtClean="0"/>
              <a:t> change of </a:t>
            </a:r>
            <a:r>
              <a:rPr lang="nl-NL" dirty="0" err="1" smtClean="0"/>
              <a:t>determiner</a:t>
            </a:r>
            <a:r>
              <a:rPr lang="nl-NL" dirty="0" smtClean="0"/>
              <a:t>, </a:t>
            </a:r>
            <a:r>
              <a:rPr lang="nl-NL" dirty="0" err="1" smtClean="0"/>
              <a:t>modification</a:t>
            </a:r>
            <a:endParaRPr lang="sl-SI" dirty="0" smtClean="0"/>
          </a:p>
          <a:p>
            <a:pPr lvl="2"/>
            <a:r>
              <a:rPr lang="nl-NL" dirty="0"/>
              <a:t>Ieder </a:t>
            </a:r>
            <a:r>
              <a:rPr lang="nl-NL" dirty="0" err="1"/>
              <a:t>joor</a:t>
            </a:r>
            <a:r>
              <a:rPr lang="nl-NL" dirty="0"/>
              <a:t> op da congres schiet Piet ne </a:t>
            </a:r>
            <a:r>
              <a:rPr lang="nl-NL" dirty="0" smtClean="0"/>
              <a:t>metten, </a:t>
            </a:r>
            <a:r>
              <a:rPr lang="nl-NL" dirty="0"/>
              <a:t>mor deis </a:t>
            </a:r>
            <a:r>
              <a:rPr lang="nl-NL" dirty="0" err="1"/>
              <a:t>joor</a:t>
            </a:r>
            <a:r>
              <a:rPr lang="nl-NL" dirty="0"/>
              <a:t> </a:t>
            </a:r>
            <a:r>
              <a:rPr lang="nl-NL" dirty="0" err="1" smtClean="0"/>
              <a:t>schoet</a:t>
            </a:r>
            <a:r>
              <a:rPr lang="nl-NL" dirty="0" smtClean="0"/>
              <a:t> </a:t>
            </a:r>
            <a:r>
              <a:rPr lang="nl-NL" dirty="0"/>
              <a:t>Jan de </a:t>
            </a:r>
            <a:r>
              <a:rPr lang="nl-NL" dirty="0" smtClean="0"/>
              <a:t>metten.</a:t>
            </a:r>
          </a:p>
          <a:p>
            <a:pPr lvl="2"/>
            <a:r>
              <a:rPr lang="de-DE" dirty="0" smtClean="0"/>
              <a:t>A </a:t>
            </a:r>
            <a:r>
              <a:rPr lang="de-DE" dirty="0"/>
              <a:t>schiet ne gralèke </a:t>
            </a:r>
            <a:r>
              <a:rPr lang="de-DE" dirty="0" smtClean="0"/>
              <a:t>metten.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4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internal syntax of idioms: </a:t>
            </a:r>
            <a:br>
              <a:rPr lang="en-US" dirty="0" smtClean="0"/>
            </a:br>
            <a:r>
              <a:rPr lang="en-US" dirty="0" smtClean="0"/>
              <a:t>what we find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 between referent </a:t>
            </a:r>
            <a:r>
              <a:rPr lang="sl-SI" dirty="0" smtClean="0"/>
              <a:t>availability </a:t>
            </a:r>
            <a:r>
              <a:rPr lang="en-US" dirty="0" smtClean="0"/>
              <a:t>and syntactic flexibility</a:t>
            </a:r>
          </a:p>
          <a:p>
            <a:pPr lvl="1"/>
            <a:r>
              <a:rPr lang="sl-SI" dirty="0" smtClean="0"/>
              <a:t>de melk optrekken </a:t>
            </a:r>
            <a:r>
              <a:rPr lang="nl-NL" dirty="0" smtClean="0"/>
              <a:t>(‘go back on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promise</a:t>
            </a:r>
            <a:r>
              <a:rPr lang="nl-NL" dirty="0" smtClean="0"/>
              <a:t>’) </a:t>
            </a:r>
            <a:endParaRPr lang="sl-SI" dirty="0" smtClean="0"/>
          </a:p>
          <a:p>
            <a:pPr lvl="1">
              <a:buNone/>
            </a:pPr>
            <a:r>
              <a:rPr lang="sl-SI" sz="2000" dirty="0" smtClean="0"/>
              <a:t>	(Deventers; lit. ‘to retract the milk’)</a:t>
            </a:r>
          </a:p>
          <a:p>
            <a:pPr lvl="1"/>
            <a:r>
              <a:rPr lang="nl-NL" dirty="0" smtClean="0"/>
              <a:t>referent </a:t>
            </a:r>
            <a:r>
              <a:rPr lang="nl-NL" dirty="0" err="1" smtClean="0"/>
              <a:t>available</a:t>
            </a:r>
            <a:r>
              <a:rPr lang="sl-SI" dirty="0" smtClean="0"/>
              <a:t> (</a:t>
            </a:r>
            <a:r>
              <a:rPr lang="nl-NL" i="1" dirty="0" err="1" smtClean="0"/>
              <a:t>promise</a:t>
            </a:r>
            <a:r>
              <a:rPr lang="sl-SI" dirty="0" smtClean="0"/>
              <a:t>)</a:t>
            </a:r>
            <a:r>
              <a:rPr lang="nl-NL" dirty="0" smtClean="0"/>
              <a:t>, allows for topicalization</a:t>
            </a:r>
            <a:r>
              <a:rPr lang="sl-SI" dirty="0" smtClean="0"/>
              <a:t> and modification</a:t>
            </a:r>
          </a:p>
          <a:p>
            <a:pPr lvl="2"/>
            <a:r>
              <a:rPr lang="nl-NL" dirty="0" smtClean="0"/>
              <a:t>Jazeker, de melk wordt deur hem altied opgetrokken!</a:t>
            </a:r>
            <a:endParaRPr lang="sl-SI" dirty="0" smtClean="0"/>
          </a:p>
          <a:p>
            <a:pPr lvl="2"/>
            <a:r>
              <a:rPr lang="nl-NL" dirty="0" smtClean="0"/>
              <a:t>De politicus trok de beloofde melk op</a:t>
            </a:r>
            <a:r>
              <a:rPr lang="sl-SI" dirty="0" smtClean="0"/>
              <a:t>.</a:t>
            </a:r>
            <a:endParaRPr lang="nl-NL" dirty="0" smtClean="0"/>
          </a:p>
          <a:p>
            <a:pPr lvl="1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4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2675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 of research project </a:t>
            </a:r>
            <a:br>
              <a:rPr lang="en-US" dirty="0" smtClean="0"/>
            </a:br>
            <a:r>
              <a:rPr lang="en-US" dirty="0" smtClean="0"/>
              <a:t>‘The syntax of idioms’</a:t>
            </a:r>
            <a:endParaRPr lang="en-US" dirty="0"/>
          </a:p>
          <a:p>
            <a:r>
              <a:rPr lang="en-US" dirty="0" smtClean="0"/>
              <a:t>The internal syntax of idioms: </a:t>
            </a:r>
            <a:br>
              <a:rPr lang="en-US" dirty="0" smtClean="0"/>
            </a:br>
            <a:r>
              <a:rPr lang="en-US" dirty="0" smtClean="0"/>
              <a:t>what do we know, what do we think, what have we found so far?</a:t>
            </a:r>
          </a:p>
          <a:p>
            <a:r>
              <a:rPr lang="en-US" dirty="0" smtClean="0"/>
              <a:t>The external syntax of idioms: </a:t>
            </a:r>
            <a:br>
              <a:rPr lang="en-US" dirty="0" smtClean="0"/>
            </a:br>
            <a:r>
              <a:rPr lang="en-US" dirty="0" smtClean="0"/>
              <a:t>what do we know, what do we think, what have we found so far?</a:t>
            </a:r>
          </a:p>
          <a:p>
            <a:r>
              <a:rPr lang="en-US" dirty="0" smtClean="0"/>
              <a:t>What do you think?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89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internal syntax of idioms: </a:t>
            </a:r>
            <a:br>
              <a:rPr lang="en-US" dirty="0" smtClean="0"/>
            </a:br>
            <a:r>
              <a:rPr lang="en-US" dirty="0" smtClean="0"/>
              <a:t>what we find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 between referent </a:t>
            </a:r>
            <a:r>
              <a:rPr lang="sl-SI" dirty="0" smtClean="0"/>
              <a:t>availability </a:t>
            </a:r>
            <a:r>
              <a:rPr lang="en-US" dirty="0" smtClean="0"/>
              <a:t>and syntactic flexibility</a:t>
            </a:r>
          </a:p>
          <a:p>
            <a:pPr lvl="1"/>
            <a:r>
              <a:rPr lang="sl-SI" dirty="0" smtClean="0"/>
              <a:t>de Battemse krante l</a:t>
            </a:r>
            <a:r>
              <a:rPr lang="nl-NL" dirty="0" smtClean="0"/>
              <a:t>èz</a:t>
            </a:r>
            <a:r>
              <a:rPr lang="sl-SI" dirty="0" smtClean="0"/>
              <a:t>en </a:t>
            </a:r>
            <a:r>
              <a:rPr lang="nl-NL" dirty="0" smtClean="0"/>
              <a:t>(‘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sl-SI" dirty="0" smtClean="0"/>
              <a:t>sleep</a:t>
            </a:r>
            <a:r>
              <a:rPr lang="nl-NL" dirty="0" smtClean="0"/>
              <a:t>/nap’)</a:t>
            </a:r>
            <a:endParaRPr lang="sl-SI" dirty="0" smtClean="0"/>
          </a:p>
          <a:p>
            <a:pPr lvl="1">
              <a:buNone/>
            </a:pPr>
            <a:r>
              <a:rPr lang="sl-SI" sz="2000" dirty="0" smtClean="0"/>
              <a:t>	(Deventers; lit. ‘to read the papers from Bathm</a:t>
            </a:r>
            <a:r>
              <a:rPr lang="nl-NL" sz="2000" dirty="0" smtClean="0"/>
              <a:t>e</a:t>
            </a:r>
            <a:r>
              <a:rPr lang="sl-SI" sz="2000" dirty="0" smtClean="0"/>
              <a:t>n’)</a:t>
            </a:r>
          </a:p>
          <a:p>
            <a:pPr lvl="1"/>
            <a:r>
              <a:rPr lang="nl-NL" dirty="0" smtClean="0"/>
              <a:t>no referent, inflexible</a:t>
            </a:r>
            <a:endParaRPr lang="sl-SI" dirty="0" smtClean="0"/>
          </a:p>
          <a:p>
            <a:pPr lvl="2"/>
            <a:r>
              <a:rPr lang="sl-SI" dirty="0" smtClean="0"/>
              <a:t>#</a:t>
            </a:r>
            <a:r>
              <a:rPr lang="nl-NL" dirty="0" smtClean="0"/>
              <a:t>Ja zeker, de Battemse krante leest hee elke dag!  </a:t>
            </a:r>
            <a:endParaRPr lang="sl-SI" dirty="0" smtClean="0"/>
          </a:p>
          <a:p>
            <a:pPr lvl="2"/>
            <a:r>
              <a:rPr lang="sl-SI" dirty="0" smtClean="0"/>
              <a:t>#</a:t>
            </a:r>
            <a:r>
              <a:rPr lang="nl-NL" dirty="0" smtClean="0"/>
              <a:t>Hee las de hele Battemse krante</a:t>
            </a:r>
            <a:r>
              <a:rPr lang="sl-SI" dirty="0" smtClean="0"/>
              <a:t>.</a:t>
            </a:r>
          </a:p>
          <a:p>
            <a:pPr lvl="2"/>
            <a:r>
              <a:rPr lang="sl-SI" dirty="0" smtClean="0"/>
              <a:t>#</a:t>
            </a:r>
            <a:r>
              <a:rPr lang="nl-NL" dirty="0" smtClean="0"/>
              <a:t>Hee las een Battemse krant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4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internal syntax of idioms: </a:t>
            </a:r>
            <a:br>
              <a:rPr lang="en-US" dirty="0" smtClean="0"/>
            </a:br>
            <a:r>
              <a:rPr lang="en-US" dirty="0" smtClean="0"/>
              <a:t>what we think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l-SI" dirty="0" smtClean="0"/>
          </a:p>
          <a:p>
            <a:r>
              <a:rPr lang="nl-NL" dirty="0" err="1" smtClean="0"/>
              <a:t>Idiomatic</a:t>
            </a:r>
            <a:r>
              <a:rPr lang="nl-NL" dirty="0" smtClean="0"/>
              <a:t> </a:t>
            </a:r>
            <a:r>
              <a:rPr lang="nl-NL" dirty="0" err="1" smtClean="0"/>
              <a:t>phrases</a:t>
            </a:r>
            <a:r>
              <a:rPr lang="sl-SI" dirty="0" smtClean="0"/>
              <a:t>, of course, also have a literal interpretation, with a referential, definite object</a:t>
            </a:r>
          </a:p>
          <a:p>
            <a:r>
              <a:rPr lang="sl-SI" dirty="0" smtClean="0"/>
              <a:t>The same string thus ha</a:t>
            </a:r>
            <a:r>
              <a:rPr lang="nl-NL" dirty="0" smtClean="0"/>
              <a:t>s</a:t>
            </a:r>
            <a:r>
              <a:rPr lang="sl-SI" dirty="0" smtClean="0"/>
              <a:t> two interpretations – could there be two distinct syntactic structures underlying them?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0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internal syntax of idioms: </a:t>
            </a:r>
            <a:br>
              <a:rPr lang="en-US" dirty="0" smtClean="0"/>
            </a:br>
            <a:r>
              <a:rPr lang="en-US" dirty="0" smtClean="0"/>
              <a:t>what we think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err="1" smtClean="0"/>
              <a:t>One</a:t>
            </a:r>
            <a:r>
              <a:rPr lang="nl-NL" dirty="0" smtClean="0"/>
              <a:t> </a:t>
            </a:r>
            <a:r>
              <a:rPr lang="nl-NL" dirty="0" err="1" smtClean="0"/>
              <a:t>possibility</a:t>
            </a:r>
            <a:r>
              <a:rPr lang="sl-SI" dirty="0" smtClean="0"/>
              <a:t>:</a:t>
            </a:r>
          </a:p>
          <a:p>
            <a:r>
              <a:rPr lang="sl-SI" dirty="0" smtClean="0"/>
              <a:t>Less structure, the DP layer is not projected</a:t>
            </a:r>
          </a:p>
          <a:p>
            <a:pPr marL="342900" lvl="1" indent="-342900">
              <a:buFont typeface="Arial"/>
              <a:buChar char="•"/>
            </a:pPr>
            <a:r>
              <a:rPr lang="sl-SI" sz="3000" dirty="0"/>
              <a:t>No DP </a:t>
            </a:r>
            <a:r>
              <a:rPr lang="sl-SI" sz="3000" dirty="0">
                <a:sym typeface="Wingdings" pitchFamily="2" charset="2"/>
              </a:rPr>
              <a:t> no phase, these idioms don’t straddle phase boundaries</a:t>
            </a:r>
            <a:endParaRPr lang="en-US" sz="3000" dirty="0"/>
          </a:p>
          <a:p>
            <a:r>
              <a:rPr lang="nl-NL" dirty="0" smtClean="0"/>
              <a:t>T</a:t>
            </a:r>
            <a:r>
              <a:rPr lang="sl-SI" dirty="0" smtClean="0"/>
              <a:t>he</a:t>
            </a:r>
            <a:r>
              <a:rPr lang="nl-NL" dirty="0" smtClean="0"/>
              <a:t> </a:t>
            </a:r>
            <a:r>
              <a:rPr lang="nl-NL" dirty="0" err="1" smtClean="0"/>
              <a:t>determiner</a:t>
            </a:r>
            <a:r>
              <a:rPr lang="sl-SI" i="1" dirty="0" smtClean="0"/>
              <a:t> </a:t>
            </a:r>
            <a:r>
              <a:rPr lang="sl-SI" dirty="0" smtClean="0"/>
              <a:t>is the spell out of little </a:t>
            </a:r>
            <a:r>
              <a:rPr lang="sl-SI" i="1" dirty="0" smtClean="0"/>
              <a:t>n</a:t>
            </a:r>
            <a:r>
              <a:rPr lang="sl-SI" dirty="0" smtClean="0"/>
              <a:t>, not contributing any definiteness</a:t>
            </a:r>
            <a:endParaRPr lang="nl-NL" dirty="0" smtClean="0"/>
          </a:p>
          <a:p>
            <a:pPr marL="342900" lvl="1" indent="-342900">
              <a:lnSpc>
                <a:spcPct val="90000"/>
              </a:lnSpc>
              <a:buFont typeface="Arial"/>
              <a:buChar char="•"/>
            </a:pPr>
            <a:r>
              <a:rPr lang="sl-SI" sz="3000" dirty="0" smtClean="0"/>
              <a:t>The </a:t>
            </a:r>
            <a:r>
              <a:rPr lang="en-US" sz="3000" dirty="0" err="1" smtClean="0"/>
              <a:t>nP</a:t>
            </a:r>
            <a:r>
              <a:rPr lang="en-US" sz="3000" dirty="0" smtClean="0"/>
              <a:t> f</a:t>
            </a:r>
            <a:r>
              <a:rPr lang="sl-SI" sz="3000" dirty="0" smtClean="0"/>
              <a:t>orms</a:t>
            </a:r>
            <a:r>
              <a:rPr lang="en-US" sz="3000" dirty="0" smtClean="0"/>
              <a:t> a complex</a:t>
            </a:r>
            <a:r>
              <a:rPr lang="sl-SI" sz="3000" dirty="0" smtClean="0"/>
              <a:t>, one-place</a:t>
            </a:r>
            <a:r>
              <a:rPr lang="en-US" sz="3000" dirty="0" smtClean="0"/>
              <a:t> predicate</a:t>
            </a:r>
            <a:r>
              <a:rPr lang="sl-SI" sz="3000" dirty="0" smtClean="0"/>
              <a:t> with the verb</a:t>
            </a:r>
          </a:p>
          <a:p>
            <a:r>
              <a:rPr lang="sl-SI" dirty="0" smtClean="0"/>
              <a:t>If APs are adjoined at the DP level (cf.</a:t>
            </a:r>
            <a:r>
              <a:rPr lang="nl-NL" dirty="0" smtClean="0"/>
              <a:t> </a:t>
            </a:r>
            <a:r>
              <a:rPr lang="sl-SI" dirty="0" smtClean="0"/>
              <a:t>Schoorlemmer</a:t>
            </a:r>
            <a:r>
              <a:rPr lang="nl-NL" dirty="0" smtClean="0"/>
              <a:t> </a:t>
            </a:r>
            <a:r>
              <a:rPr lang="sl-SI" dirty="0" smtClean="0"/>
              <a:t>2009), this explains the </a:t>
            </a:r>
            <a:r>
              <a:rPr lang="nl-NL" dirty="0" smtClean="0"/>
              <a:t>i</a:t>
            </a:r>
            <a:r>
              <a:rPr lang="sl-SI" dirty="0" smtClean="0"/>
              <a:t>mpossibility of adjectival modification in </a:t>
            </a:r>
            <a:r>
              <a:rPr lang="nl-NL" dirty="0" err="1" smtClean="0"/>
              <a:t>idiomatic</a:t>
            </a:r>
            <a:r>
              <a:rPr lang="nl-NL" dirty="0" smtClean="0"/>
              <a:t> </a:t>
            </a:r>
            <a:r>
              <a:rPr lang="nl-NL" dirty="0" err="1" smtClean="0"/>
              <a:t>phrases</a:t>
            </a:r>
            <a:endParaRPr lang="sl-SI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9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internal syntax of idioms: </a:t>
            </a:r>
            <a:br>
              <a:rPr lang="en-US" dirty="0" smtClean="0"/>
            </a:br>
            <a:r>
              <a:rPr lang="en-US" dirty="0" smtClean="0"/>
              <a:t>what we think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err="1" smtClean="0"/>
              <a:t>Alternatively</a:t>
            </a:r>
            <a:r>
              <a:rPr lang="en-US" dirty="0" smtClean="0"/>
              <a:t>: </a:t>
            </a:r>
            <a:r>
              <a:rPr lang="sl-SI" dirty="0" smtClean="0"/>
              <a:t>differences in </a:t>
            </a:r>
            <a:r>
              <a:rPr lang="en-US" dirty="0" smtClean="0"/>
              <a:t>projection &amp; labelling (Chomsky 2011)</a:t>
            </a:r>
          </a:p>
          <a:p>
            <a:r>
              <a:rPr lang="sl-SI" dirty="0" smtClean="0"/>
              <a:t>N </a:t>
            </a:r>
            <a:r>
              <a:rPr lang="nl-NL" dirty="0" smtClean="0"/>
              <a:t>is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sl-SI" dirty="0" smtClean="0"/>
              <a:t>modified</a:t>
            </a:r>
            <a:r>
              <a:rPr lang="nl-NL" dirty="0" smtClean="0"/>
              <a:t> </a:t>
            </a:r>
            <a:r>
              <a:rPr lang="sl-SI" dirty="0" smtClean="0">
                <a:sym typeface="Wingdings" pitchFamily="2" charset="2"/>
              </a:rPr>
              <a:t></a:t>
            </a:r>
            <a:r>
              <a:rPr lang="sl-SI" dirty="0" smtClean="0"/>
              <a:t> merging two heads</a:t>
            </a:r>
            <a:r>
              <a:rPr lang="nl-NL" dirty="0" smtClean="0"/>
              <a:t>, D </a:t>
            </a:r>
            <a:r>
              <a:rPr lang="nl-NL" dirty="0" err="1" smtClean="0"/>
              <a:t>and</a:t>
            </a:r>
            <a:r>
              <a:rPr lang="nl-NL" dirty="0" smtClean="0"/>
              <a:t> N</a:t>
            </a:r>
            <a:endParaRPr lang="sl-SI" dirty="0" smtClean="0"/>
          </a:p>
          <a:p>
            <a:r>
              <a:rPr lang="sl-SI" dirty="0" smtClean="0"/>
              <a:t>Non-idiomatic reading: r</a:t>
            </a:r>
            <a:r>
              <a:rPr lang="en-US" dirty="0" err="1" smtClean="0"/>
              <a:t>egular</a:t>
            </a:r>
            <a:r>
              <a:rPr lang="en-US" dirty="0" smtClean="0"/>
              <a:t> DP, compositional, syntactically flexible</a:t>
            </a:r>
            <a:endParaRPr lang="sl-SI" dirty="0" smtClean="0"/>
          </a:p>
          <a:p>
            <a:r>
              <a:rPr lang="en-US" dirty="0"/>
              <a:t>Idiomatic </a:t>
            </a:r>
            <a:r>
              <a:rPr lang="sl-SI" dirty="0" smtClean="0"/>
              <a:t>reading</a:t>
            </a:r>
            <a:r>
              <a:rPr lang="nl-NL" dirty="0" smtClean="0"/>
              <a:t>: N </a:t>
            </a:r>
            <a:r>
              <a:rPr lang="nl-NL" dirty="0" err="1" smtClean="0"/>
              <a:t>projects</a:t>
            </a:r>
            <a:r>
              <a:rPr lang="nl-NL" dirty="0" smtClean="0"/>
              <a:t>!</a:t>
            </a:r>
            <a:endParaRPr lang="sl-SI" dirty="0" smtClean="0"/>
          </a:p>
          <a:p>
            <a:pPr>
              <a:buNone/>
            </a:pPr>
            <a:r>
              <a:rPr lang="sl-SI" dirty="0" smtClean="0"/>
              <a:t>									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							 			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143" y="4792663"/>
            <a:ext cx="221932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789" y="4849813"/>
            <a:ext cx="21526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790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internal syntax of idioms: </a:t>
            </a:r>
            <a:br>
              <a:rPr lang="en-US" dirty="0" smtClean="0"/>
            </a:br>
            <a:r>
              <a:rPr lang="en-US" dirty="0" smtClean="0"/>
              <a:t>what we think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sl-SI" dirty="0" smtClean="0"/>
          </a:p>
          <a:p>
            <a:pPr marL="342900" lvl="1" indent="-342900">
              <a:lnSpc>
                <a:spcPct val="90000"/>
              </a:lnSpc>
              <a:buFont typeface="Arial"/>
              <a:buChar char="•"/>
            </a:pPr>
            <a:r>
              <a:rPr lang="sl-SI" sz="3000" dirty="0" smtClean="0"/>
              <a:t>The d</a:t>
            </a:r>
            <a:r>
              <a:rPr lang="en-US" sz="3000" dirty="0" err="1" smtClean="0"/>
              <a:t>efinite</a:t>
            </a:r>
            <a:r>
              <a:rPr lang="en-US" sz="3000" dirty="0" smtClean="0"/>
              <a:t> determiner </a:t>
            </a:r>
            <a:r>
              <a:rPr lang="sl-SI" sz="3000" dirty="0" smtClean="0"/>
              <a:t>in these idioms </a:t>
            </a:r>
            <a:r>
              <a:rPr lang="en-US" sz="3000" dirty="0" smtClean="0"/>
              <a:t>is semantically vacuous</a:t>
            </a:r>
            <a:r>
              <a:rPr lang="sl-SI" sz="3000" dirty="0" smtClean="0"/>
              <a:t>: no referentiality established as the syntactic object is an NP</a:t>
            </a:r>
          </a:p>
          <a:p>
            <a:pPr marL="342900" lvl="1" indent="-342900">
              <a:lnSpc>
                <a:spcPct val="90000"/>
              </a:lnSpc>
              <a:buFont typeface="Arial"/>
              <a:buChar char="•"/>
            </a:pPr>
            <a:r>
              <a:rPr lang="nl-NL" sz="3000" dirty="0" err="1" smtClean="0"/>
              <a:t>Again</a:t>
            </a:r>
            <a:r>
              <a:rPr lang="nl-NL" sz="3000" dirty="0" smtClean="0"/>
              <a:t>, </a:t>
            </a:r>
            <a:r>
              <a:rPr lang="sl-SI" sz="3000" dirty="0" smtClean="0"/>
              <a:t>No DP </a:t>
            </a:r>
            <a:r>
              <a:rPr lang="sl-SI" sz="3000" dirty="0" smtClean="0">
                <a:sym typeface="Wingdings" pitchFamily="2" charset="2"/>
              </a:rPr>
              <a:t> no phase</a:t>
            </a:r>
            <a:endParaRPr lang="nl-NL" sz="3000" dirty="0" smtClean="0">
              <a:sym typeface="Wingdings" pitchFamily="2" charset="2"/>
            </a:endParaRPr>
          </a:p>
          <a:p>
            <a:pPr marL="342900" lvl="1" indent="-342900">
              <a:lnSpc>
                <a:spcPct val="90000"/>
              </a:lnSpc>
              <a:buFont typeface="Arial"/>
              <a:buChar char="•"/>
            </a:pPr>
            <a:r>
              <a:rPr lang="sl-SI" sz="3000" dirty="0" smtClean="0"/>
              <a:t>The </a:t>
            </a:r>
            <a:r>
              <a:rPr lang="en-US" sz="3000" dirty="0" smtClean="0"/>
              <a:t>NP f</a:t>
            </a:r>
            <a:r>
              <a:rPr lang="sl-SI" sz="3000" dirty="0" smtClean="0"/>
              <a:t>orms</a:t>
            </a:r>
            <a:r>
              <a:rPr lang="en-US" sz="3000" dirty="0" smtClean="0"/>
              <a:t> a complex</a:t>
            </a:r>
            <a:r>
              <a:rPr lang="sl-SI" sz="3000" dirty="0" smtClean="0"/>
              <a:t>, one-place</a:t>
            </a:r>
            <a:r>
              <a:rPr lang="en-US" sz="3000" dirty="0" smtClean="0"/>
              <a:t> predicate</a:t>
            </a:r>
            <a:r>
              <a:rPr lang="sl-SI" sz="3000" dirty="0" smtClean="0"/>
              <a:t> with the verb</a:t>
            </a:r>
            <a:endParaRPr lang="nl-NL" sz="3000" dirty="0"/>
          </a:p>
          <a:p>
            <a:pPr marL="342900" lvl="1" indent="-342900">
              <a:lnSpc>
                <a:spcPct val="90000"/>
              </a:lnSpc>
              <a:buFont typeface="Arial"/>
              <a:buChar char="•"/>
            </a:pPr>
            <a:r>
              <a:rPr lang="nl-NL" sz="3000" dirty="0" smtClean="0"/>
              <a:t>No </a:t>
            </a:r>
            <a:r>
              <a:rPr lang="nl-NL" sz="3000" dirty="0" err="1" smtClean="0"/>
              <a:t>place</a:t>
            </a:r>
            <a:r>
              <a:rPr lang="nl-NL" sz="3000" dirty="0" smtClean="0"/>
              <a:t> </a:t>
            </a:r>
            <a:r>
              <a:rPr lang="nl-NL" sz="3000" dirty="0" err="1" smtClean="0"/>
              <a:t>for</a:t>
            </a:r>
            <a:r>
              <a:rPr lang="nl-NL" sz="3000" dirty="0" smtClean="0"/>
              <a:t> </a:t>
            </a:r>
            <a:r>
              <a:rPr lang="nl-NL" sz="3000" dirty="0" err="1" smtClean="0"/>
              <a:t>adjectives</a:t>
            </a:r>
            <a:r>
              <a:rPr lang="nl-NL" sz="3000" dirty="0"/>
              <a:t>:</a:t>
            </a:r>
            <a:r>
              <a:rPr lang="nl-NL" sz="3000" dirty="0" smtClean="0"/>
              <a:t> </a:t>
            </a:r>
            <a:r>
              <a:rPr lang="nl-NL" sz="3000" dirty="0" err="1" smtClean="0"/>
              <a:t>if</a:t>
            </a:r>
            <a:r>
              <a:rPr lang="nl-NL" sz="3000" dirty="0" smtClean="0"/>
              <a:t> </a:t>
            </a:r>
            <a:r>
              <a:rPr lang="nl-NL" sz="3000" dirty="0" err="1" smtClean="0"/>
              <a:t>you</a:t>
            </a:r>
            <a:r>
              <a:rPr lang="nl-NL" sz="3000" dirty="0" smtClean="0"/>
              <a:t> </a:t>
            </a:r>
            <a:r>
              <a:rPr lang="nl-NL" sz="3000" dirty="0" err="1" smtClean="0"/>
              <a:t>merge</a:t>
            </a:r>
            <a:r>
              <a:rPr lang="nl-NL" sz="3000" dirty="0" smtClean="0"/>
              <a:t> a </a:t>
            </a:r>
            <a:r>
              <a:rPr lang="nl-NL" sz="3000" dirty="0" err="1" smtClean="0"/>
              <a:t>head</a:t>
            </a:r>
            <a:r>
              <a:rPr lang="nl-NL" sz="3000" dirty="0" smtClean="0"/>
              <a:t> </a:t>
            </a:r>
            <a:r>
              <a:rPr lang="nl-NL" sz="3000" dirty="0" err="1" smtClean="0"/>
              <a:t>and</a:t>
            </a:r>
            <a:r>
              <a:rPr lang="nl-NL" sz="3000" dirty="0" smtClean="0"/>
              <a:t> a </a:t>
            </a:r>
            <a:r>
              <a:rPr lang="nl-NL" sz="3000" dirty="0" err="1" smtClean="0"/>
              <a:t>phrase</a:t>
            </a:r>
            <a:r>
              <a:rPr lang="nl-NL" sz="3000" dirty="0" smtClean="0"/>
              <a:t> (NP), the </a:t>
            </a:r>
            <a:r>
              <a:rPr lang="nl-NL" sz="3000" dirty="0" err="1" smtClean="0"/>
              <a:t>head</a:t>
            </a:r>
            <a:r>
              <a:rPr lang="nl-NL" sz="3000" dirty="0" smtClean="0"/>
              <a:t> </a:t>
            </a:r>
            <a:r>
              <a:rPr lang="nl-NL" sz="3000" dirty="0" err="1" smtClean="0"/>
              <a:t>will</a:t>
            </a:r>
            <a:r>
              <a:rPr lang="nl-NL" sz="3000" dirty="0" smtClean="0"/>
              <a:t> </a:t>
            </a:r>
            <a:r>
              <a:rPr lang="nl-NL" sz="3000" dirty="0" err="1" smtClean="0"/>
              <a:t>always</a:t>
            </a:r>
            <a:r>
              <a:rPr lang="nl-NL" sz="3000" dirty="0" smtClean="0"/>
              <a:t> project</a:t>
            </a:r>
            <a:endParaRPr lang="sl-SI" sz="3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9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internal syntax of idioms: </a:t>
            </a:r>
            <a:br>
              <a:rPr lang="en-US" dirty="0" smtClean="0"/>
            </a:br>
            <a:r>
              <a:rPr lang="en-US" dirty="0" smtClean="0"/>
              <a:t>what we think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sl-SI" sz="3800" b="1" dirty="0" smtClean="0"/>
              <a:t>A parallel to </a:t>
            </a:r>
            <a:r>
              <a:rPr lang="nl-NL" sz="3800" b="1" dirty="0" err="1" smtClean="0"/>
              <a:t>explore</a:t>
            </a:r>
            <a:r>
              <a:rPr lang="nl-NL" sz="3800" b="1" dirty="0" smtClean="0"/>
              <a:t>: </a:t>
            </a:r>
            <a:r>
              <a:rPr lang="en-US" sz="3800" b="1" dirty="0" smtClean="0"/>
              <a:t>Weak </a:t>
            </a:r>
            <a:r>
              <a:rPr lang="en-US" sz="3800" b="1" dirty="0" err="1"/>
              <a:t>Definites</a:t>
            </a:r>
            <a:r>
              <a:rPr lang="en-US" sz="3800" b="1" dirty="0"/>
              <a:t> </a:t>
            </a:r>
            <a:r>
              <a:rPr lang="en-US" sz="2600" dirty="0"/>
              <a:t>(Aguilar-Guevara &amp; Zwarts </a:t>
            </a:r>
            <a:r>
              <a:rPr lang="en-US" sz="2600" dirty="0" smtClean="0"/>
              <a:t>2010, </a:t>
            </a:r>
            <a:r>
              <a:rPr lang="en-US" sz="2600" dirty="0" err="1" smtClean="0"/>
              <a:t>a.o.</a:t>
            </a:r>
            <a:r>
              <a:rPr lang="en-US" sz="2600" dirty="0" smtClean="0"/>
              <a:t>)</a:t>
            </a:r>
            <a:r>
              <a:rPr lang="sl-SI" sz="2600" dirty="0" smtClean="0"/>
              <a:t> </a:t>
            </a:r>
            <a:endParaRPr lang="nl-NL" dirty="0"/>
          </a:p>
          <a:p>
            <a:pPr>
              <a:buNone/>
            </a:pPr>
            <a:endParaRPr lang="sl-SI" b="1" dirty="0" smtClean="0"/>
          </a:p>
          <a:p>
            <a:r>
              <a:rPr lang="sl-SI" sz="4000" dirty="0" smtClean="0"/>
              <a:t>only in object position</a:t>
            </a:r>
          </a:p>
          <a:p>
            <a:r>
              <a:rPr lang="sl-SI" sz="4000" dirty="0" smtClean="0"/>
              <a:t>no unique, concrete referent, </a:t>
            </a:r>
            <a:r>
              <a:rPr lang="en-US" sz="4000" dirty="0" smtClean="0"/>
              <a:t>limited capacity to establish discourse referents</a:t>
            </a:r>
          </a:p>
          <a:p>
            <a:pPr lvl="2"/>
            <a:r>
              <a:rPr lang="sl-SI" sz="2900" dirty="0"/>
              <a:t>Lola listened to the radio until she fell asleep. #She turned </a:t>
            </a:r>
            <a:r>
              <a:rPr lang="sl-SI" sz="2900" b="1" dirty="0"/>
              <a:t>it</a:t>
            </a:r>
            <a:r>
              <a:rPr lang="sl-SI" sz="2900" dirty="0"/>
              <a:t> off when she woke up in the middle of the night</a:t>
            </a:r>
            <a:r>
              <a:rPr lang="sl-SI" sz="2900" dirty="0" smtClean="0"/>
              <a:t>.</a:t>
            </a:r>
            <a:endParaRPr lang="nl-NL" sz="2900" dirty="0"/>
          </a:p>
          <a:p>
            <a:r>
              <a:rPr lang="en-US" sz="4000" dirty="0"/>
              <a:t>restricted when it comes to modification</a:t>
            </a:r>
          </a:p>
          <a:p>
            <a:pPr lvl="2"/>
            <a:r>
              <a:rPr lang="sl-SI" sz="2900" dirty="0"/>
              <a:t>#Lola went to the new hospital.</a:t>
            </a:r>
          </a:p>
          <a:p>
            <a:r>
              <a:rPr lang="en-US" sz="4000" dirty="0"/>
              <a:t>restricted when it comes to altering </a:t>
            </a:r>
            <a:r>
              <a:rPr lang="sl-SI" sz="4000" dirty="0"/>
              <a:t>number</a:t>
            </a:r>
            <a:endParaRPr lang="en-US" sz="4000" dirty="0"/>
          </a:p>
          <a:p>
            <a:pPr lvl="2"/>
            <a:r>
              <a:rPr lang="en-US" sz="2900" dirty="0">
                <a:solidFill>
                  <a:srgbClr val="000000"/>
                </a:solidFill>
              </a:rPr>
              <a:t>Sally </a:t>
            </a:r>
            <a:r>
              <a:rPr lang="sl-SI" sz="2900" dirty="0">
                <a:solidFill>
                  <a:srgbClr val="000000"/>
                </a:solidFill>
              </a:rPr>
              <a:t>read</a:t>
            </a:r>
            <a:r>
              <a:rPr lang="en-US" sz="2900" dirty="0">
                <a:solidFill>
                  <a:srgbClr val="000000"/>
                </a:solidFill>
              </a:rPr>
              <a:t> the </a:t>
            </a:r>
            <a:r>
              <a:rPr lang="sl-SI" sz="2900" dirty="0">
                <a:solidFill>
                  <a:srgbClr val="000000"/>
                </a:solidFill>
              </a:rPr>
              <a:t>newspaper</a:t>
            </a:r>
            <a:r>
              <a:rPr lang="en-US" sz="2900" dirty="0">
                <a:solidFill>
                  <a:srgbClr val="000000"/>
                </a:solidFill>
              </a:rPr>
              <a:t> vs. Sally </a:t>
            </a:r>
            <a:r>
              <a:rPr lang="sl-SI" sz="2900" dirty="0">
                <a:solidFill>
                  <a:srgbClr val="000000"/>
                </a:solidFill>
              </a:rPr>
              <a:t>read</a:t>
            </a:r>
            <a:r>
              <a:rPr lang="en-US" sz="2900" dirty="0">
                <a:solidFill>
                  <a:srgbClr val="000000"/>
                </a:solidFill>
              </a:rPr>
              <a:t> #the</a:t>
            </a:r>
            <a:r>
              <a:rPr lang="sl-SI" sz="2900" dirty="0">
                <a:solidFill>
                  <a:srgbClr val="000000"/>
                </a:solidFill>
              </a:rPr>
              <a:t> newspapers</a:t>
            </a:r>
          </a:p>
          <a:p>
            <a:r>
              <a:rPr lang="sl-SI" sz="4000" dirty="0"/>
              <a:t>How close can we bring idioms and WD in a common analysis</a:t>
            </a:r>
            <a:r>
              <a:rPr lang="sl-SI" sz="4000" dirty="0" smtClean="0"/>
              <a:t>?</a:t>
            </a: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83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ChangeArrowheads="1"/>
          </p:cNvSpPr>
          <p:nvPr>
            <p:ph type="body" idx="1"/>
          </p:nvPr>
        </p:nvSpPr>
        <p:spPr/>
        <p:txBody>
          <a:bodyPr anchor="t">
            <a:noAutofit/>
          </a:bodyPr>
          <a:lstStyle/>
          <a:p>
            <a:pPr marL="252255" indent="-252255" defTabSz="332619">
              <a:spcBef>
                <a:spcPts val="0"/>
              </a:spcBef>
            </a:pPr>
            <a:r>
              <a:rPr lang="en-US" sz="2800" dirty="0"/>
              <a:t>Svenonius (2005): there is a size limitation to </a:t>
            </a:r>
            <a:r>
              <a:rPr lang="en-US" sz="2800" dirty="0" smtClean="0"/>
              <a:t>idioms:</a:t>
            </a:r>
          </a:p>
          <a:p>
            <a:pPr marL="652305" lvl="1" indent="-252255" defTabSz="332619">
              <a:spcBef>
                <a:spcPts val="0"/>
              </a:spcBef>
            </a:pPr>
            <a:r>
              <a:rPr lang="en-US" sz="2200" dirty="0" smtClean="0"/>
              <a:t>Idioms </a:t>
            </a:r>
            <a:r>
              <a:rPr lang="en-US" sz="2200" dirty="0"/>
              <a:t>are comprised of material from the </a:t>
            </a:r>
            <a:r>
              <a:rPr lang="en-US" sz="2200" dirty="0" err="1"/>
              <a:t>vP</a:t>
            </a:r>
            <a:r>
              <a:rPr lang="en-US" sz="2200" dirty="0"/>
              <a:t> </a:t>
            </a:r>
            <a:r>
              <a:rPr lang="en-US" sz="2200" dirty="0" smtClean="0"/>
              <a:t>domain.</a:t>
            </a:r>
          </a:p>
          <a:p>
            <a:pPr marL="652305" lvl="1" indent="-252255" defTabSz="332619">
              <a:spcBef>
                <a:spcPts val="0"/>
              </a:spcBef>
            </a:pPr>
            <a:r>
              <a:rPr lang="en-US" sz="2200" dirty="0" smtClean="0"/>
              <a:t>Idioms </a:t>
            </a:r>
            <a:r>
              <a:rPr lang="en-US" sz="2200" dirty="0"/>
              <a:t>cannot be comprised of material from the TP domain.</a:t>
            </a:r>
          </a:p>
          <a:p>
            <a:pPr marL="252255" indent="-252255" defTabSz="332619">
              <a:spcBef>
                <a:spcPts val="0"/>
              </a:spcBef>
            </a:pPr>
            <a:endParaRPr lang="en-US" sz="2800" dirty="0" smtClean="0"/>
          </a:p>
          <a:p>
            <a:pPr marL="252255" indent="-252255" defTabSz="332619">
              <a:spcBef>
                <a:spcPts val="0"/>
              </a:spcBef>
            </a:pPr>
            <a:r>
              <a:rPr lang="en-US" sz="2800" dirty="0" smtClean="0"/>
              <a:t>Svenonius </a:t>
            </a:r>
            <a:r>
              <a:rPr lang="en-US" sz="2800" dirty="0"/>
              <a:t>(2005): verbal idioms correspond to the clause-internal phase</a:t>
            </a:r>
            <a:r>
              <a:rPr lang="en-US" sz="2800" dirty="0" smtClean="0"/>
              <a:t>:</a:t>
            </a:r>
          </a:p>
          <a:p>
            <a:pPr marL="652305" lvl="1" indent="-252255" defTabSz="332619">
              <a:spcBef>
                <a:spcPts val="0"/>
              </a:spcBef>
            </a:pPr>
            <a:r>
              <a:rPr lang="en-US" sz="2200" dirty="0" smtClean="0"/>
              <a:t>Idioms </a:t>
            </a:r>
            <a:r>
              <a:rPr lang="en-US" sz="2200" dirty="0"/>
              <a:t>can be smaller than or equal to the </a:t>
            </a:r>
            <a:r>
              <a:rPr lang="en-US" sz="2200" dirty="0" err="1"/>
              <a:t>vP</a:t>
            </a:r>
            <a:r>
              <a:rPr lang="en-US" sz="2200" dirty="0"/>
              <a:t> phase      </a:t>
            </a:r>
            <a:br>
              <a:rPr lang="en-US" sz="2200" dirty="0"/>
            </a:br>
            <a:r>
              <a:rPr lang="en-US" sz="2200" dirty="0"/>
              <a:t>  </a:t>
            </a:r>
            <a:r>
              <a:rPr lang="en-US" sz="2200" dirty="0" smtClean="0"/>
              <a:t>boundary.</a:t>
            </a:r>
          </a:p>
          <a:p>
            <a:pPr marL="652305" lvl="1" indent="-252255" defTabSz="332619">
              <a:spcBef>
                <a:spcPts val="0"/>
              </a:spcBef>
            </a:pPr>
            <a:r>
              <a:rPr lang="en-US" sz="2200" dirty="0" smtClean="0"/>
              <a:t>Idioms </a:t>
            </a:r>
            <a:r>
              <a:rPr lang="en-US" sz="2200" dirty="0"/>
              <a:t>cannot be larger than/straddle the </a:t>
            </a:r>
            <a:r>
              <a:rPr lang="en-US" sz="2200" dirty="0" err="1"/>
              <a:t>vP</a:t>
            </a:r>
            <a:r>
              <a:rPr lang="en-US" sz="2200" dirty="0"/>
              <a:t> phase </a:t>
            </a:r>
            <a:br>
              <a:rPr lang="en-US" sz="2200" dirty="0"/>
            </a:br>
            <a:r>
              <a:rPr lang="en-US" sz="2200" dirty="0"/>
              <a:t>  boundary.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defTabSz="286856"/>
            <a:r>
              <a:rPr lang="en-US" sz="4000" dirty="0" smtClean="0"/>
              <a:t>The external syntax of idioms: </a:t>
            </a:r>
            <a:br>
              <a:rPr lang="en-US" sz="4000" dirty="0" smtClean="0"/>
            </a:br>
            <a:r>
              <a:rPr lang="en-US" sz="4000" dirty="0" smtClean="0"/>
              <a:t>what we know</a:t>
            </a:r>
            <a:endParaRPr lang="en-US" sz="39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834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286856">
              <a:spcBef>
                <a:spcPts val="0"/>
              </a:spcBef>
            </a:pPr>
            <a:r>
              <a:rPr lang="en-US" sz="2800" dirty="0" smtClean="0"/>
              <a:t>Harwood </a:t>
            </a:r>
            <a:r>
              <a:rPr lang="en-US" sz="2800" dirty="0"/>
              <a:t>(2013, 2015): </a:t>
            </a:r>
            <a:r>
              <a:rPr lang="en-US" sz="2800" dirty="0" smtClean="0"/>
              <a:t>English idioms can depend on inflectional material: </a:t>
            </a:r>
            <a:r>
              <a:rPr lang="en-US" sz="2800" dirty="0"/>
              <a:t>progressive </a:t>
            </a:r>
            <a:r>
              <a:rPr lang="en-US" sz="2800" dirty="0" smtClean="0"/>
              <a:t>aspect:</a:t>
            </a:r>
          </a:p>
          <a:p>
            <a:pPr marL="685800" lvl="1" defTabSz="286856">
              <a:spcBef>
                <a:spcPts val="0"/>
              </a:spcBef>
              <a:buFont typeface="Lucida Grande"/>
              <a:buChar char="-"/>
            </a:pPr>
            <a:r>
              <a:rPr lang="en-US" sz="2000" dirty="0" smtClean="0"/>
              <a:t> Bob </a:t>
            </a:r>
            <a:r>
              <a:rPr lang="en-US" sz="2000" dirty="0"/>
              <a:t>is pushing up daisies = Bob is </a:t>
            </a:r>
            <a:r>
              <a:rPr lang="en-US" sz="2000" dirty="0" smtClean="0"/>
              <a:t>dead.</a:t>
            </a:r>
          </a:p>
          <a:p>
            <a:pPr lvl="1" indent="-342900" defTabSz="286856">
              <a:spcBef>
                <a:spcPts val="0"/>
              </a:spcBef>
              <a:buFont typeface="Lucida Grande"/>
              <a:buChar char="-"/>
            </a:pPr>
            <a:r>
              <a:rPr lang="en-US" sz="2000" dirty="0" smtClean="0"/>
              <a:t>Bob </a:t>
            </a:r>
            <a:r>
              <a:rPr lang="en-US" sz="2000" dirty="0"/>
              <a:t>pushed up daisies ≠ Bob is dead.</a:t>
            </a:r>
          </a:p>
          <a:p>
            <a:pPr defTabSz="286856">
              <a:spcBef>
                <a:spcPts val="0"/>
              </a:spcBef>
            </a:pPr>
            <a:r>
              <a:rPr lang="en-US" sz="2800" dirty="0"/>
              <a:t>Implies the clause-internal phase in English is larger than traditionally </a:t>
            </a:r>
            <a:r>
              <a:rPr lang="en-US" sz="2800" dirty="0" smtClean="0"/>
              <a:t>assumed</a:t>
            </a:r>
            <a:endParaRPr lang="en-US" sz="2800" dirty="0"/>
          </a:p>
          <a:p>
            <a:pPr defTabSz="286856">
              <a:spcBef>
                <a:spcPts val="0"/>
              </a:spcBef>
            </a:pPr>
            <a:r>
              <a:rPr lang="en-US" sz="2800" dirty="0"/>
              <a:t>What </a:t>
            </a:r>
            <a:r>
              <a:rPr lang="en-US" sz="2800" dirty="0" smtClean="0"/>
              <a:t>inflectional material</a:t>
            </a:r>
            <a:r>
              <a:rPr lang="en-US" sz="2800" dirty="0"/>
              <a:t>, if any, can contribute towards the idiomatic interpretation in dialectal Dutch, and what might this show about the size of the clause-</a:t>
            </a:r>
            <a:r>
              <a:rPr lang="en-US" sz="2800" dirty="0" smtClean="0"/>
              <a:t>internal phase?</a:t>
            </a:r>
            <a:endParaRPr lang="en-US" sz="2800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defTabSz="286856"/>
            <a:r>
              <a:rPr lang="en-US" sz="4000" dirty="0" smtClean="0"/>
              <a:t>The external syntax of idioms: </a:t>
            </a:r>
            <a:br>
              <a:rPr lang="en-US" sz="4000" dirty="0" smtClean="0"/>
            </a:br>
            <a:r>
              <a:rPr lang="en-US" sz="4000" dirty="0" smtClean="0"/>
              <a:t>what we think</a:t>
            </a:r>
            <a:endParaRPr lang="en-US" sz="39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652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external syntax of idioms: </a:t>
            </a:r>
            <a:br>
              <a:rPr lang="en-US" dirty="0" smtClean="0"/>
            </a:br>
            <a:r>
              <a:rPr lang="en-US" dirty="0" smtClean="0"/>
              <a:t>what we find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Indeed many Dutch idioms appear to be dependent on material from the TP domain:</a:t>
            </a:r>
          </a:p>
          <a:p>
            <a:pPr lvl="1"/>
            <a:r>
              <a:rPr lang="en-US" dirty="0" smtClean="0"/>
              <a:t>Voice: </a:t>
            </a:r>
            <a:r>
              <a:rPr lang="nl-NL" i="1" dirty="0" err="1" smtClean="0"/>
              <a:t>mit</a:t>
            </a:r>
            <a:r>
              <a:rPr lang="nl-NL" i="1" dirty="0" smtClean="0"/>
              <a:t> </a:t>
            </a:r>
            <a:r>
              <a:rPr lang="nl-NL" i="1" dirty="0"/>
              <a:t>n helm geboren zijn </a:t>
            </a:r>
            <a:r>
              <a:rPr lang="nl-NL" dirty="0" smtClean="0"/>
              <a:t>(Utrecht)</a:t>
            </a:r>
          </a:p>
          <a:p>
            <a:pPr lvl="1"/>
            <a:r>
              <a:rPr lang="nl-NL" dirty="0" err="1" smtClean="0"/>
              <a:t>Progressive</a:t>
            </a:r>
            <a:r>
              <a:rPr lang="nl-NL" dirty="0" smtClean="0"/>
              <a:t> aspect: </a:t>
            </a:r>
            <a:r>
              <a:rPr lang="nl-NL" i="1" dirty="0"/>
              <a:t>e</a:t>
            </a:r>
            <a:r>
              <a:rPr lang="nl-NL" i="1" dirty="0" smtClean="0"/>
              <a:t>n deuntje </a:t>
            </a:r>
            <a:r>
              <a:rPr lang="nl-NL" i="1" dirty="0" err="1" smtClean="0"/>
              <a:t>aon</a:t>
            </a:r>
            <a:r>
              <a:rPr lang="nl-NL" i="1" dirty="0" smtClean="0"/>
              <a:t> ‘t make </a:t>
            </a:r>
            <a:r>
              <a:rPr lang="nl-NL" dirty="0" smtClean="0"/>
              <a:t>(Groesbeek)</a:t>
            </a:r>
          </a:p>
          <a:p>
            <a:pPr lvl="1"/>
            <a:r>
              <a:rPr lang="nl-NL" dirty="0" smtClean="0"/>
              <a:t>Perfect aspect: </a:t>
            </a:r>
            <a:r>
              <a:rPr lang="nl-NL" i="1" dirty="0" smtClean="0"/>
              <a:t>een pakske opgeraapt hebben</a:t>
            </a:r>
            <a:r>
              <a:rPr lang="nl-NL" dirty="0" smtClean="0"/>
              <a:t> (Leuven)</a:t>
            </a:r>
          </a:p>
          <a:p>
            <a:pPr lvl="1"/>
            <a:r>
              <a:rPr lang="nl-NL" dirty="0" err="1" smtClean="0"/>
              <a:t>Modality</a:t>
            </a:r>
            <a:r>
              <a:rPr lang="nl-NL" dirty="0" smtClean="0"/>
              <a:t>: </a:t>
            </a:r>
            <a:r>
              <a:rPr lang="nl-NL" i="1" dirty="0" smtClean="0"/>
              <a:t>de streng ni te rap moeten aftrekken </a:t>
            </a:r>
            <a:r>
              <a:rPr lang="nl-NL" dirty="0" smtClean="0"/>
              <a:t>(Aalst)</a:t>
            </a:r>
          </a:p>
          <a:p>
            <a:pPr lvl="2"/>
            <a:r>
              <a:rPr lang="nl-NL" sz="2800" dirty="0" smtClean="0"/>
              <a:t># Je trekt de streng ni te rap af.</a:t>
            </a:r>
          </a:p>
          <a:p>
            <a:r>
              <a:rPr lang="en-US" dirty="0"/>
              <a:t>English on the other hand, only appears to have idioms dependent on Voice and Progressive Aspect</a:t>
            </a:r>
            <a:r>
              <a:rPr lang="en-US" dirty="0" smtClean="0"/>
              <a:t>.</a:t>
            </a:r>
            <a:endParaRPr lang="nl-NL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2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external syntax of idioms: </a:t>
            </a:r>
            <a:br>
              <a:rPr lang="en-US" dirty="0" smtClean="0"/>
            </a:br>
            <a:r>
              <a:rPr lang="en-US" dirty="0" smtClean="0"/>
              <a:t>what we think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Theoretical implications</a:t>
            </a:r>
          </a:p>
          <a:p>
            <a:pPr lvl="1"/>
            <a:r>
              <a:rPr lang="en-GB" dirty="0" smtClean="0"/>
              <a:t>(</a:t>
            </a:r>
            <a:r>
              <a:rPr lang="en-GB" dirty="0" err="1"/>
              <a:t>i</a:t>
            </a:r>
            <a:r>
              <a:rPr lang="en-GB" dirty="0"/>
              <a:t>) </a:t>
            </a:r>
            <a:r>
              <a:rPr lang="en-GB" dirty="0" smtClean="0"/>
              <a:t>verbal </a:t>
            </a:r>
            <a:r>
              <a:rPr lang="en-GB" dirty="0"/>
              <a:t>idioms are larger than simply the verb and its arguments as standardly </a:t>
            </a:r>
            <a:r>
              <a:rPr lang="en-GB" dirty="0" smtClean="0"/>
              <a:t>assumed</a:t>
            </a:r>
            <a:endParaRPr lang="en-GB" dirty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(</a:t>
            </a:r>
            <a:r>
              <a:rPr lang="en-GB" dirty="0"/>
              <a:t>ii) </a:t>
            </a:r>
            <a:r>
              <a:rPr lang="en-GB" dirty="0" smtClean="0"/>
              <a:t>the </a:t>
            </a:r>
            <a:r>
              <a:rPr lang="en-GB" dirty="0"/>
              <a:t>size of verbal idioms is subject to cross-linguistic variation</a:t>
            </a:r>
            <a:r>
              <a:rPr lang="nl-NL" dirty="0" smtClean="0">
                <a:effectLst/>
              </a:rPr>
              <a:t> </a:t>
            </a:r>
          </a:p>
          <a:p>
            <a:pPr lvl="1"/>
            <a:endParaRPr lang="nl-NL" dirty="0"/>
          </a:p>
          <a:p>
            <a:pPr lvl="1"/>
            <a:r>
              <a:rPr lang="nl-NL" dirty="0" smtClean="0">
                <a:effectLst/>
              </a:rPr>
              <a:t>(iii) the </a:t>
            </a:r>
            <a:r>
              <a:rPr lang="nl-NL" dirty="0" err="1" smtClean="0">
                <a:effectLst/>
              </a:rPr>
              <a:t>size</a:t>
            </a:r>
            <a:r>
              <a:rPr lang="nl-NL" dirty="0" smtClean="0">
                <a:effectLst/>
              </a:rPr>
              <a:t> of the clause-</a:t>
            </a:r>
            <a:r>
              <a:rPr lang="nl-NL" dirty="0" err="1" smtClean="0">
                <a:effectLst/>
              </a:rPr>
              <a:t>internal</a:t>
            </a:r>
            <a:r>
              <a:rPr lang="nl-NL" dirty="0" smtClean="0">
                <a:effectLst/>
              </a:rPr>
              <a:t> </a:t>
            </a:r>
            <a:r>
              <a:rPr lang="nl-NL" dirty="0" err="1" smtClean="0">
                <a:effectLst/>
              </a:rPr>
              <a:t>phase</a:t>
            </a:r>
            <a:r>
              <a:rPr lang="nl-NL" dirty="0" smtClean="0">
                <a:effectLst/>
              </a:rPr>
              <a:t> is subject </a:t>
            </a:r>
            <a:r>
              <a:rPr lang="nl-NL" dirty="0" err="1" smtClean="0">
                <a:effectLst/>
              </a:rPr>
              <a:t>to</a:t>
            </a:r>
            <a:r>
              <a:rPr lang="nl-NL" dirty="0" smtClean="0">
                <a:effectLst/>
              </a:rPr>
              <a:t> cross-</a:t>
            </a:r>
            <a:r>
              <a:rPr lang="nl-NL" dirty="0" err="1" smtClean="0">
                <a:effectLst/>
              </a:rPr>
              <a:t>linguistic</a:t>
            </a:r>
            <a:r>
              <a:rPr lang="nl-NL" dirty="0" smtClean="0">
                <a:effectLst/>
              </a:rPr>
              <a:t> </a:t>
            </a:r>
            <a:r>
              <a:rPr lang="nl-NL" dirty="0" err="1" smtClean="0">
                <a:effectLst/>
              </a:rPr>
              <a:t>variation</a:t>
            </a:r>
            <a:r>
              <a:rPr lang="nl-NL" dirty="0" smtClean="0"/>
              <a:t>: </a:t>
            </a:r>
            <a:r>
              <a:rPr lang="nl-NL" dirty="0" err="1" smtClean="0"/>
              <a:t>phases</a:t>
            </a:r>
            <a:r>
              <a:rPr lang="nl-NL" dirty="0" smtClean="0"/>
              <a:t> are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rigid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absolute, but </a:t>
            </a:r>
            <a:r>
              <a:rPr lang="nl-NL" dirty="0" err="1" smtClean="0"/>
              <a:t>dynamic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variable</a:t>
            </a:r>
            <a:endParaRPr lang="nl-NL" dirty="0" smtClean="0">
              <a:effectLst/>
            </a:endParaRP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8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syntax </a:t>
            </a:r>
            <a:r>
              <a:rPr lang="en-US" dirty="0"/>
              <a:t>o</a:t>
            </a:r>
            <a:r>
              <a:rPr lang="en-US" dirty="0" smtClean="0"/>
              <a:t>f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308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alibri"/>
                <a:cs typeface="Calibri"/>
              </a:rPr>
              <a:t>NWO/FWO funded project (2013-2017)</a:t>
            </a:r>
          </a:p>
          <a:p>
            <a:r>
              <a:rPr lang="en-US" sz="2800" dirty="0" smtClean="0">
                <a:latin typeface="Calibri"/>
                <a:cs typeface="Calibri"/>
              </a:rPr>
              <a:t>Cooperation of KU Leuven (external syntax) &amp; University of Utrecht (internal syntax)</a:t>
            </a:r>
          </a:p>
          <a:p>
            <a:pPr lvl="1">
              <a:spcBef>
                <a:spcPts val="0"/>
              </a:spcBef>
            </a:pPr>
            <a:r>
              <a:rPr lang="en-US" sz="2400" dirty="0" smtClean="0">
                <a:latin typeface="Calibri"/>
                <a:cs typeface="Calibri"/>
              </a:rPr>
              <a:t>Current team: </a:t>
            </a:r>
          </a:p>
          <a:p>
            <a:pPr lvl="2">
              <a:spcBef>
                <a:spcPts val="0"/>
              </a:spcBef>
            </a:pPr>
            <a:r>
              <a:rPr lang="en-US" dirty="0" smtClean="0">
                <a:latin typeface="Calibri"/>
                <a:cs typeface="Calibri"/>
              </a:rPr>
              <a:t>Norbert </a:t>
            </a:r>
            <a:r>
              <a:rPr lang="en-US" dirty="0">
                <a:latin typeface="Calibri"/>
                <a:cs typeface="Calibri"/>
              </a:rPr>
              <a:t>Corver (Utrecht)</a:t>
            </a:r>
          </a:p>
          <a:p>
            <a:pPr lvl="2">
              <a:spcBef>
                <a:spcPts val="0"/>
              </a:spcBef>
            </a:pPr>
            <a:r>
              <a:rPr lang="en-US" dirty="0">
                <a:latin typeface="Calibri"/>
                <a:cs typeface="Calibri"/>
              </a:rPr>
              <a:t>Jeroen van Craenenbroeck (Leuven)</a:t>
            </a:r>
          </a:p>
          <a:p>
            <a:pPr lvl="2">
              <a:spcBef>
                <a:spcPts val="0"/>
              </a:spcBef>
            </a:pPr>
            <a:r>
              <a:rPr lang="en-US" dirty="0" smtClean="0">
                <a:latin typeface="Calibri"/>
                <a:cs typeface="Calibri"/>
              </a:rPr>
              <a:t>Will </a:t>
            </a:r>
            <a:r>
              <a:rPr lang="en-US" dirty="0">
                <a:latin typeface="Calibri"/>
                <a:cs typeface="Calibri"/>
              </a:rPr>
              <a:t>Harwood (Leuven</a:t>
            </a:r>
            <a:r>
              <a:rPr lang="en-US" dirty="0" smtClean="0">
                <a:latin typeface="Calibri"/>
                <a:cs typeface="Calibri"/>
              </a:rPr>
              <a:t>)</a:t>
            </a:r>
          </a:p>
          <a:p>
            <a:pPr lvl="2">
              <a:spcBef>
                <a:spcPts val="0"/>
              </a:spcBef>
            </a:pPr>
            <a:r>
              <a:rPr lang="en-US" dirty="0" smtClean="0">
                <a:latin typeface="Calibri"/>
                <a:cs typeface="Calibri"/>
              </a:rPr>
              <a:t>Marko </a:t>
            </a:r>
            <a:r>
              <a:rPr lang="en-US" dirty="0" err="1" smtClean="0">
                <a:latin typeface="Calibri"/>
                <a:cs typeface="Calibri"/>
              </a:rPr>
              <a:t>Hladnik</a:t>
            </a:r>
            <a:r>
              <a:rPr lang="en-US" dirty="0" smtClean="0">
                <a:latin typeface="Calibri"/>
                <a:cs typeface="Calibri"/>
              </a:rPr>
              <a:t> (Utrecht)</a:t>
            </a:r>
          </a:p>
          <a:p>
            <a:pPr lvl="2">
              <a:spcBef>
                <a:spcPts val="0"/>
              </a:spcBef>
            </a:pPr>
            <a:r>
              <a:rPr lang="en-US" dirty="0" smtClean="0">
                <a:latin typeface="Calibri"/>
                <a:cs typeface="Calibri"/>
              </a:rPr>
              <a:t>Sterre Leufkens (Utrecht)</a:t>
            </a:r>
          </a:p>
          <a:p>
            <a:pPr lvl="2">
              <a:spcBef>
                <a:spcPts val="0"/>
              </a:spcBef>
            </a:pPr>
            <a:r>
              <a:rPr lang="en-US" dirty="0">
                <a:cs typeface="Calibri"/>
              </a:rPr>
              <a:t>Tanja Temmerman (Leuven</a:t>
            </a:r>
            <a:r>
              <a:rPr lang="en-US" dirty="0" smtClean="0">
                <a:cs typeface="Calibri"/>
              </a:rPr>
              <a:t>)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79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syntax of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Thanks!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1418" y="2857674"/>
            <a:ext cx="3324861" cy="330182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6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258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53143"/>
            <a:ext cx="8229600" cy="6068332"/>
          </a:xfrm>
        </p:spPr>
        <p:txBody>
          <a:bodyPr>
            <a:noAutofit/>
          </a:bodyPr>
          <a:lstStyle/>
          <a:p>
            <a:r>
              <a:rPr lang="en-US" sz="1300" dirty="0" smtClean="0"/>
              <a:t>Aguilar-Guevara, A. &amp; J. </a:t>
            </a:r>
            <a:r>
              <a:rPr lang="en-US" sz="1300" dirty="0" err="1" smtClean="0"/>
              <a:t>Zwarts</a:t>
            </a:r>
            <a:r>
              <a:rPr lang="en-US" sz="1300" dirty="0" smtClean="0"/>
              <a:t>. 2010. Weak </a:t>
            </a:r>
            <a:r>
              <a:rPr lang="en-US" sz="1300" dirty="0" err="1" smtClean="0"/>
              <a:t>definites</a:t>
            </a:r>
            <a:r>
              <a:rPr lang="en-US" sz="1300" dirty="0" smtClean="0"/>
              <a:t> and reference to kinds. Proceedings of SALT 20. 1-15.</a:t>
            </a:r>
          </a:p>
          <a:p>
            <a:r>
              <a:rPr lang="en-US" sz="1300" dirty="0" smtClean="0"/>
              <a:t>Chomsky</a:t>
            </a:r>
            <a:r>
              <a:rPr lang="en-US" sz="1300" dirty="0"/>
              <a:t>, N. 1980. Rules and representations. New York: Columbia University </a:t>
            </a:r>
            <a:r>
              <a:rPr lang="en-US" sz="1300" dirty="0" smtClean="0"/>
              <a:t>Press.</a:t>
            </a:r>
          </a:p>
          <a:p>
            <a:r>
              <a:rPr lang="en-US" sz="1300" dirty="0" smtClean="0"/>
              <a:t>Chomsky, N. 1981. Lectures on government and binding. Dordrecht: </a:t>
            </a:r>
            <a:r>
              <a:rPr lang="en-US" sz="1300" dirty="0" err="1" smtClean="0"/>
              <a:t>Foris</a:t>
            </a:r>
            <a:r>
              <a:rPr lang="en-US" sz="1300" dirty="0" smtClean="0"/>
              <a:t> Publications.</a:t>
            </a:r>
          </a:p>
          <a:p>
            <a:r>
              <a:rPr lang="en-US" sz="1300" dirty="0" smtClean="0"/>
              <a:t>Chomsky</a:t>
            </a:r>
            <a:r>
              <a:rPr lang="en-US" sz="1300" dirty="0"/>
              <a:t>, N., 2011. Problems of projection. Lingua, Ms</a:t>
            </a:r>
            <a:r>
              <a:rPr lang="en-US" sz="1300" dirty="0" smtClean="0"/>
              <a:t>.</a:t>
            </a:r>
          </a:p>
          <a:p>
            <a:r>
              <a:rPr lang="en-US" sz="1400" dirty="0"/>
              <a:t>Croft, </a:t>
            </a:r>
            <a:r>
              <a:rPr lang="en-US" sz="1400" dirty="0" smtClean="0"/>
              <a:t>W., </a:t>
            </a:r>
            <a:r>
              <a:rPr lang="en-US" sz="1400" dirty="0"/>
              <a:t>and D. Alan Cruse. </a:t>
            </a:r>
            <a:r>
              <a:rPr lang="en-US" sz="1400" dirty="0" smtClean="0"/>
              <a:t>2004. From </a:t>
            </a:r>
            <a:r>
              <a:rPr lang="en-US" sz="1400" dirty="0"/>
              <a:t>idioms to construction </a:t>
            </a:r>
            <a:r>
              <a:rPr lang="en-US" sz="1400" dirty="0" smtClean="0"/>
              <a:t>grammar. </a:t>
            </a:r>
            <a:r>
              <a:rPr lang="en-US" sz="1400" i="1" dirty="0" smtClean="0"/>
              <a:t>Cognitive Linguistics</a:t>
            </a:r>
            <a:r>
              <a:rPr lang="en-US" sz="1400" dirty="0" smtClean="0"/>
              <a:t>: </a:t>
            </a:r>
            <a:r>
              <a:rPr lang="en-US" sz="1400" dirty="0"/>
              <a:t>225-256</a:t>
            </a:r>
            <a:r>
              <a:rPr lang="en-US" sz="1400" dirty="0" smtClean="0"/>
              <a:t>.</a:t>
            </a:r>
          </a:p>
          <a:p>
            <a:r>
              <a:rPr lang="en-US" sz="1400" dirty="0"/>
              <a:t>Evans, Vyvyan &amp; Melanie Green. 2006. </a:t>
            </a:r>
            <a:r>
              <a:rPr lang="en-US" sz="1400" i="1" dirty="0"/>
              <a:t>Cognitive linguistics: an introduction</a:t>
            </a:r>
            <a:r>
              <a:rPr lang="en-US" sz="1400" dirty="0"/>
              <a:t>. Mahwah, NJ: Erlbaum.</a:t>
            </a:r>
            <a:endParaRPr lang="nl-NL" sz="1400" dirty="0"/>
          </a:p>
          <a:p>
            <a:r>
              <a:rPr lang="en-US" sz="1300" dirty="0" err="1" smtClean="0"/>
              <a:t>Fellbaum</a:t>
            </a:r>
            <a:r>
              <a:rPr lang="en-US" sz="1300" dirty="0"/>
              <a:t>, Christiane. 1993. The determiner in English idioms. In Christina </a:t>
            </a:r>
            <a:r>
              <a:rPr lang="en-US" sz="1300" dirty="0" err="1"/>
              <a:t>Cacciari</a:t>
            </a:r>
            <a:r>
              <a:rPr lang="en-US" sz="1300" dirty="0"/>
              <a:t> and </a:t>
            </a:r>
            <a:r>
              <a:rPr lang="en-US" sz="1300" dirty="0" err="1"/>
              <a:t>Patrizia</a:t>
            </a:r>
            <a:r>
              <a:rPr lang="en-US" sz="1300" dirty="0"/>
              <a:t> </a:t>
            </a:r>
            <a:r>
              <a:rPr lang="en-US" sz="1300" dirty="0" err="1"/>
              <a:t>Tabossi</a:t>
            </a:r>
            <a:r>
              <a:rPr lang="en-US" sz="1300" dirty="0"/>
              <a:t> (eds</a:t>
            </a:r>
            <a:r>
              <a:rPr lang="en-US" sz="1300" i="1" dirty="0"/>
              <a:t>.), Idioms: Processing, Structure and Int</a:t>
            </a:r>
            <a:r>
              <a:rPr lang="en-US" sz="1300" dirty="0"/>
              <a:t>erpretation. Hillsdale, New Jersey: Erlbaum. 271–296.</a:t>
            </a:r>
          </a:p>
          <a:p>
            <a:r>
              <a:rPr lang="en-US" sz="1400" dirty="0"/>
              <a:t>Fillmore, Charles J., Paul Kay &amp; Mary C. O’Connor. 1988. "Regularity and </a:t>
            </a:r>
            <a:r>
              <a:rPr lang="en-US" sz="1400" dirty="0" err="1"/>
              <a:t>idiomaticity</a:t>
            </a:r>
            <a:r>
              <a:rPr lang="en-US" sz="1400" dirty="0"/>
              <a:t> in grammatical constructions: the case of Let Alone". </a:t>
            </a:r>
            <a:r>
              <a:rPr lang="en-US" sz="1400" i="1" dirty="0"/>
              <a:t>Language</a:t>
            </a:r>
            <a:r>
              <a:rPr lang="en-US" sz="1400" dirty="0"/>
              <a:t> 64. 501-538</a:t>
            </a:r>
            <a:r>
              <a:rPr lang="en-US" sz="1400" dirty="0" smtClean="0"/>
              <a:t>.</a:t>
            </a:r>
          </a:p>
          <a:p>
            <a:r>
              <a:rPr lang="en-US" sz="1300" dirty="0" err="1" smtClean="0"/>
              <a:t>Grégoire</a:t>
            </a:r>
            <a:r>
              <a:rPr lang="en-US" sz="1300" dirty="0"/>
              <a:t>, N. 2009. Untangling multiword expressions: a study on the representation and variation </a:t>
            </a:r>
            <a:r>
              <a:rPr lang="en-US" sz="1300" dirty="0" smtClean="0"/>
              <a:t>of </a:t>
            </a:r>
            <a:r>
              <a:rPr lang="en-US" sz="1300" dirty="0"/>
              <a:t>Dutch multiword expressions. PhD Dissertation, University of Utrecht</a:t>
            </a:r>
            <a:r>
              <a:rPr lang="en-US" sz="1300" dirty="0" smtClean="0"/>
              <a:t>.</a:t>
            </a:r>
            <a:endParaRPr lang="en-US" sz="1300" dirty="0"/>
          </a:p>
          <a:p>
            <a:r>
              <a:rPr lang="en-US" sz="1300" dirty="0" smtClean="0"/>
              <a:t>Harwood</a:t>
            </a:r>
            <a:r>
              <a:rPr lang="en-US" sz="1300" dirty="0"/>
              <a:t>, W. </a:t>
            </a:r>
            <a:r>
              <a:rPr lang="en-US" sz="1300" dirty="0" smtClean="0"/>
              <a:t>2013. </a:t>
            </a:r>
            <a:r>
              <a:rPr lang="en-US" sz="1300" dirty="0"/>
              <a:t>Being progressive is just a phase: </a:t>
            </a:r>
            <a:r>
              <a:rPr lang="en-US" sz="1300" dirty="0" smtClean="0"/>
              <a:t>dividing the functional hierarchy. Doctoral dissertation, </a:t>
            </a:r>
            <a:r>
              <a:rPr lang="en-US" sz="1300" dirty="0" err="1" smtClean="0"/>
              <a:t>Universiteit</a:t>
            </a:r>
            <a:r>
              <a:rPr lang="en-US" sz="1300" dirty="0" smtClean="0"/>
              <a:t> Gent</a:t>
            </a:r>
          </a:p>
          <a:p>
            <a:r>
              <a:rPr lang="en-US" sz="1300" dirty="0" smtClean="0"/>
              <a:t>Harwood</a:t>
            </a:r>
            <a:r>
              <a:rPr lang="en-US" sz="1300" dirty="0"/>
              <a:t>, W. 2015. Being progressive is just a phase: celebrating the uniqueness of progressive </a:t>
            </a:r>
            <a:r>
              <a:rPr lang="en-US" sz="1300" dirty="0" smtClean="0"/>
              <a:t>aspect </a:t>
            </a:r>
            <a:r>
              <a:rPr lang="en-US" sz="1300" dirty="0"/>
              <a:t>under a phase-based analysis. </a:t>
            </a:r>
            <a:r>
              <a:rPr lang="en-US" sz="1300" i="1" dirty="0"/>
              <a:t>Natural Language and Linguistic Theory </a:t>
            </a:r>
            <a:r>
              <a:rPr lang="en-US" sz="1300" dirty="0"/>
              <a:t>33, 523-73. </a:t>
            </a:r>
            <a:endParaRPr lang="en-US" sz="1300" dirty="0" smtClean="0"/>
          </a:p>
          <a:p>
            <a:r>
              <a:rPr lang="en-US" sz="1300" dirty="0" err="1"/>
              <a:t>Ifill</a:t>
            </a:r>
            <a:r>
              <a:rPr lang="en-US" sz="1300" dirty="0"/>
              <a:t>, T. 2002. Seeking the nature of idioms: a study in idiomatic structure. </a:t>
            </a:r>
            <a:r>
              <a:rPr lang="en-US" sz="1300" dirty="0" err="1"/>
              <a:t>Ms</a:t>
            </a:r>
            <a:r>
              <a:rPr lang="en-US" sz="1300" dirty="0"/>
              <a:t>, Haverford College. </a:t>
            </a:r>
          </a:p>
          <a:p>
            <a:r>
              <a:rPr lang="en-US" sz="1300" dirty="0" err="1" smtClean="0"/>
              <a:t>Kiparsky</a:t>
            </a:r>
            <a:r>
              <a:rPr lang="en-US" sz="1300" dirty="0" smtClean="0"/>
              <a:t>, P. 1987. </a:t>
            </a:r>
            <a:r>
              <a:rPr lang="en-US" sz="1400" dirty="0"/>
              <a:t>Morphology and grammatical relations. Stanford, CA: Stanford University, MS. </a:t>
            </a:r>
            <a:endParaRPr lang="en-US" sz="1300" dirty="0" smtClean="0"/>
          </a:p>
          <a:p>
            <a:r>
              <a:rPr lang="en-US" sz="1300" dirty="0" smtClean="0"/>
              <a:t>Kitagawa</a:t>
            </a:r>
            <a:r>
              <a:rPr lang="en-US" sz="1300" dirty="0"/>
              <a:t>, Y. 1986. Subjects in Japanese and English. PhD Dissertation, University of </a:t>
            </a:r>
            <a:r>
              <a:rPr lang="en-US" sz="1300" dirty="0" smtClean="0"/>
              <a:t>Massachusetts</a:t>
            </a:r>
            <a:r>
              <a:rPr lang="en-US" sz="1300" dirty="0"/>
              <a:t>, Amherst</a:t>
            </a:r>
            <a:r>
              <a:rPr lang="en-US" sz="1300" dirty="0" smtClean="0"/>
              <a:t>.</a:t>
            </a:r>
            <a:endParaRPr lang="en-US" sz="1300" dirty="0"/>
          </a:p>
          <a:p>
            <a:r>
              <a:rPr lang="en-US" sz="1300" dirty="0"/>
              <a:t>Marantz, A. 1984. On the nature of grammatical relations. Cambridge, MA: MIT Press</a:t>
            </a:r>
            <a:r>
              <a:rPr lang="en-US" sz="1300" dirty="0" smtClean="0"/>
              <a:t>.</a:t>
            </a:r>
            <a:endParaRPr lang="en-US" sz="1300" dirty="0"/>
          </a:p>
          <a:p>
            <a:r>
              <a:rPr lang="en-US" sz="1300" dirty="0"/>
              <a:t>Marantz, Alec. 2001. Phases and words. Ms., New York </a:t>
            </a:r>
            <a:r>
              <a:rPr lang="en-US" sz="1300" dirty="0" smtClean="0"/>
              <a:t>University</a:t>
            </a:r>
            <a:endParaRPr lang="en-US" sz="1300" dirty="0"/>
          </a:p>
          <a:p>
            <a:r>
              <a:rPr lang="en-US" sz="1300" dirty="0" smtClean="0"/>
              <a:t>McGinnis</a:t>
            </a:r>
            <a:r>
              <a:rPr lang="en-US" sz="1300" dirty="0"/>
              <a:t>, M. 2002. On the systematic aspect of idioms. </a:t>
            </a:r>
            <a:r>
              <a:rPr lang="en-US" sz="1300" i="1" dirty="0"/>
              <a:t>Linguistic Inquiry </a:t>
            </a:r>
            <a:r>
              <a:rPr lang="en-US" sz="1300" dirty="0"/>
              <a:t>33, 665–72. </a:t>
            </a:r>
          </a:p>
          <a:p>
            <a:r>
              <a:rPr lang="pl-PL" sz="1300" dirty="0" err="1" smtClean="0"/>
              <a:t>Nunberg</a:t>
            </a:r>
            <a:r>
              <a:rPr lang="pl-PL" sz="1300" dirty="0"/>
              <a:t>, G., I. Sag, &amp; T. </a:t>
            </a:r>
            <a:r>
              <a:rPr lang="pl-PL" sz="1300" dirty="0" err="1"/>
              <a:t>Wasow</a:t>
            </a:r>
            <a:r>
              <a:rPr lang="pl-PL" sz="1300" dirty="0"/>
              <a:t>. 1994. </a:t>
            </a:r>
            <a:r>
              <a:rPr lang="pl-PL" sz="1300" dirty="0" err="1"/>
              <a:t>Idioms</a:t>
            </a:r>
            <a:r>
              <a:rPr lang="pl-PL" sz="1300" dirty="0"/>
              <a:t>. </a:t>
            </a:r>
            <a:r>
              <a:rPr lang="pl-PL" sz="1300" i="1" dirty="0"/>
              <a:t>Language </a:t>
            </a:r>
            <a:r>
              <a:rPr lang="pl-PL" sz="1300" dirty="0"/>
              <a:t>70, 491–538</a:t>
            </a:r>
            <a:r>
              <a:rPr lang="pl-PL" sz="1300" dirty="0" smtClean="0"/>
              <a:t>.</a:t>
            </a:r>
            <a:endParaRPr lang="nl-NL" sz="1300" dirty="0" smtClean="0"/>
          </a:p>
          <a:p>
            <a:r>
              <a:rPr lang="nl-NL" sz="1300" dirty="0" smtClean="0"/>
              <a:t>Schoorlemmer, E. 2009.</a:t>
            </a:r>
            <a:r>
              <a:rPr lang="en-US" sz="1300" dirty="0"/>
              <a:t> Agreement, Dominance and Doubling: </a:t>
            </a:r>
            <a:r>
              <a:rPr lang="en-US" sz="1300" dirty="0" smtClean="0"/>
              <a:t>The </a:t>
            </a:r>
            <a:r>
              <a:rPr lang="en-US" sz="1300" dirty="0" err="1"/>
              <a:t>M</a:t>
            </a:r>
            <a:r>
              <a:rPr lang="en-US" sz="1300" dirty="0" err="1" smtClean="0"/>
              <a:t>orphosyntax</a:t>
            </a:r>
            <a:r>
              <a:rPr lang="en-US" sz="1300" dirty="0" smtClean="0"/>
              <a:t> </a:t>
            </a:r>
            <a:r>
              <a:rPr lang="en-US" sz="1300" dirty="0"/>
              <a:t>of </a:t>
            </a:r>
            <a:r>
              <a:rPr lang="en-US" sz="1300" dirty="0" smtClean="0"/>
              <a:t>DP. PhD dissertation</a:t>
            </a:r>
            <a:r>
              <a:rPr lang="nl-NL" sz="1300" dirty="0" smtClean="0"/>
              <a:t>, Leiden University.</a:t>
            </a:r>
            <a:endParaRPr lang="pl-PL" sz="1300" dirty="0"/>
          </a:p>
          <a:p>
            <a:r>
              <a:rPr lang="en-US" sz="1300" dirty="0" err="1" smtClean="0"/>
              <a:t>Svenonius</a:t>
            </a:r>
            <a:r>
              <a:rPr lang="en-US" sz="1300" dirty="0"/>
              <a:t>, P. 2005. Extending the Extension Condition to discontinuous idioms. Linguistic </a:t>
            </a:r>
            <a:r>
              <a:rPr lang="en-US" sz="1300" dirty="0" smtClean="0"/>
              <a:t>Variation </a:t>
            </a:r>
            <a:r>
              <a:rPr lang="en-US" sz="1300" dirty="0"/>
              <a:t>Yearbook 5, 227–63</a:t>
            </a:r>
            <a:r>
              <a:rPr lang="en-US" sz="1300" dirty="0" smtClean="0"/>
              <a:t>.</a:t>
            </a:r>
            <a:endParaRPr lang="en-US" sz="13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8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an idiom?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idiom = an </a:t>
            </a:r>
            <a:r>
              <a:rPr lang="sl-SI" dirty="0" smtClean="0"/>
              <a:t>expression </a:t>
            </a:r>
            <a:r>
              <a:rPr lang="x-none" dirty="0" smtClean="0"/>
              <a:t>whose </a:t>
            </a:r>
            <a:r>
              <a:rPr lang="en-US" dirty="0" smtClean="0"/>
              <a:t>meaning is not predictable from (the combination of) the literal meanings of its parts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kick the bucket </a:t>
            </a:r>
            <a:r>
              <a:rPr lang="en-US" dirty="0" smtClean="0"/>
              <a:t>= die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de </a:t>
            </a:r>
            <a:r>
              <a:rPr lang="en-US" i="1" dirty="0" err="1" smtClean="0"/>
              <a:t>bloemetjes</a:t>
            </a:r>
            <a:r>
              <a:rPr lang="en-US" i="1" dirty="0" smtClean="0"/>
              <a:t> </a:t>
            </a:r>
            <a:r>
              <a:rPr lang="en-US" i="1" dirty="0" err="1" smtClean="0"/>
              <a:t>buiten</a:t>
            </a:r>
            <a:r>
              <a:rPr lang="en-US" i="1" dirty="0" smtClean="0"/>
              <a:t> </a:t>
            </a:r>
            <a:r>
              <a:rPr lang="en-US" i="1" dirty="0" err="1" smtClean="0"/>
              <a:t>zetten</a:t>
            </a:r>
            <a:r>
              <a:rPr lang="en-US" i="1" dirty="0" smtClean="0"/>
              <a:t> </a:t>
            </a:r>
            <a:br>
              <a:rPr lang="en-US" i="1" dirty="0" smtClean="0"/>
            </a:br>
            <a:r>
              <a:rPr lang="en-US" dirty="0" smtClean="0"/>
              <a:t>= </a:t>
            </a:r>
            <a:r>
              <a:rPr lang="en-US" dirty="0"/>
              <a:t>to go out </a:t>
            </a:r>
            <a:r>
              <a:rPr lang="en-US" dirty="0" smtClean="0"/>
              <a:t>and celebrate/party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cf. English 'paint the town red’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5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focus of the project: verbal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289" y="1600200"/>
            <a:ext cx="8764297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 dirty="0" smtClean="0"/>
              <a:t>Criteria </a:t>
            </a:r>
            <a:r>
              <a:rPr lang="en-US" sz="2800" b="1" dirty="0"/>
              <a:t>to identify a true verbal idiom 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200" dirty="0" smtClean="0"/>
              <a:t>(</a:t>
            </a:r>
            <a:r>
              <a:rPr lang="en-US" sz="2200" dirty="0"/>
              <a:t>cf. Marantz 1984; </a:t>
            </a:r>
            <a:r>
              <a:rPr lang="en-US" sz="2200" dirty="0" err="1"/>
              <a:t>Kiparsky</a:t>
            </a:r>
            <a:r>
              <a:rPr lang="en-US" sz="2200" dirty="0"/>
              <a:t> 1987; Fillmore et al. 1988; </a:t>
            </a:r>
            <a:r>
              <a:rPr lang="en-US" sz="2200" dirty="0" err="1"/>
              <a:t>Nunberg</a:t>
            </a:r>
            <a:r>
              <a:rPr lang="en-US" sz="2200" dirty="0"/>
              <a:t> et al. 1994; Croft &amp; Cruse 2004; </a:t>
            </a:r>
            <a:r>
              <a:rPr lang="en-US" sz="2200" dirty="0" err="1"/>
              <a:t>Svenonius</a:t>
            </a:r>
            <a:r>
              <a:rPr lang="en-US" sz="2200" dirty="0"/>
              <a:t> 2005; Evans &amp; Green 2006</a:t>
            </a:r>
            <a:r>
              <a:rPr lang="en-US" sz="2200" dirty="0" smtClean="0"/>
              <a:t>)</a:t>
            </a:r>
          </a:p>
          <a:p>
            <a:pPr marL="0" indent="0">
              <a:buNone/>
            </a:pPr>
            <a:endParaRPr lang="en-US" baseline="30000" dirty="0"/>
          </a:p>
          <a:p>
            <a:r>
              <a:rPr lang="en-US" sz="2800" dirty="0"/>
              <a:t>it must contain a lexical </a:t>
            </a:r>
            <a:r>
              <a:rPr lang="en-US" sz="2800" dirty="0" smtClean="0"/>
              <a:t>verb (≠ the big cheese)</a:t>
            </a:r>
            <a:endParaRPr lang="en-US" sz="2800" dirty="0"/>
          </a:p>
          <a:p>
            <a:r>
              <a:rPr lang="en-US" sz="2800" dirty="0"/>
              <a:t>it must have a non-literal interpretation (</a:t>
            </a:r>
            <a:r>
              <a:rPr lang="en-US" sz="2800" dirty="0" smtClean="0"/>
              <a:t>≠ shoot a man)</a:t>
            </a:r>
            <a:endParaRPr lang="en-US" sz="2800" dirty="0"/>
          </a:p>
          <a:p>
            <a:r>
              <a:rPr lang="en-US" sz="2800" dirty="0"/>
              <a:t>it must be comprised of lexical items that are found outside of the context of the idiom (</a:t>
            </a:r>
            <a:r>
              <a:rPr lang="en-US" sz="2800" dirty="0" smtClean="0"/>
              <a:t>≠ hoisted by one’s own petard)</a:t>
            </a:r>
            <a:endParaRPr lang="en-US" sz="2800" dirty="0"/>
          </a:p>
          <a:p>
            <a:r>
              <a:rPr lang="en-US" sz="2800" dirty="0"/>
              <a:t>it must be able to interact with productive syntax (</a:t>
            </a:r>
            <a:r>
              <a:rPr lang="en-US" sz="2800" dirty="0" smtClean="0"/>
              <a:t>≠ Is the Pope </a:t>
            </a:r>
            <a:r>
              <a:rPr lang="en-US" sz="2800" dirty="0"/>
              <a:t>C</a:t>
            </a:r>
            <a:r>
              <a:rPr lang="en-US" sz="2800" dirty="0" smtClean="0"/>
              <a:t>atholic?)</a:t>
            </a:r>
            <a:endParaRPr lang="en-US" sz="2800" dirty="0"/>
          </a:p>
          <a:p>
            <a:r>
              <a:rPr lang="en-US" sz="2800" dirty="0"/>
              <a:t>it must be formed in a manner which obeys the regular </a:t>
            </a:r>
            <a:r>
              <a:rPr lang="en-US" sz="2800" dirty="0" smtClean="0"/>
              <a:t>syntactic </a:t>
            </a:r>
            <a:r>
              <a:rPr lang="en-US" sz="2800" dirty="0"/>
              <a:t>rules of the language (</a:t>
            </a:r>
            <a:r>
              <a:rPr lang="en-US" sz="2800" dirty="0" smtClean="0"/>
              <a:t>≠ be that as it may)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23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b="1" dirty="0">
                <a:cs typeface="Calibri"/>
              </a:rPr>
              <a:t>General research question: What is the syntax of idioms</a:t>
            </a:r>
            <a:r>
              <a:rPr lang="en-US" sz="2600" b="1" dirty="0" smtClean="0">
                <a:cs typeface="Calibri"/>
              </a:rPr>
              <a:t>?</a:t>
            </a:r>
          </a:p>
          <a:p>
            <a:pPr marL="0" indent="0">
              <a:buNone/>
            </a:pPr>
            <a:endParaRPr lang="en-US" sz="2400" b="1" baseline="30000" dirty="0">
              <a:cs typeface="Calibri"/>
            </a:endParaRPr>
          </a:p>
          <a:p>
            <a:pPr marL="0" indent="0">
              <a:buNone/>
            </a:pPr>
            <a:r>
              <a:rPr lang="en-US" sz="2400" b="1" baseline="30000" dirty="0" smtClean="0">
                <a:cs typeface="Calibri"/>
              </a:rPr>
              <a:t>Divided </a:t>
            </a:r>
            <a:r>
              <a:rPr lang="en-US" sz="2400" b="1" baseline="30000" dirty="0">
                <a:cs typeface="Calibri"/>
              </a:rPr>
              <a:t>into </a:t>
            </a:r>
            <a:r>
              <a:rPr lang="en-US" sz="2400" b="1" baseline="30000" dirty="0" smtClean="0">
                <a:cs typeface="Calibri"/>
              </a:rPr>
              <a:t>2 </a:t>
            </a:r>
            <a:r>
              <a:rPr lang="en-US" sz="2400" b="1" baseline="30000" dirty="0">
                <a:cs typeface="Calibri"/>
              </a:rPr>
              <a:t>sub-</a:t>
            </a:r>
            <a:r>
              <a:rPr lang="en-US" sz="2400" b="1" baseline="30000" dirty="0" smtClean="0">
                <a:cs typeface="Calibri"/>
              </a:rPr>
              <a:t>questions:</a:t>
            </a:r>
            <a:r>
              <a:rPr lang="en-US" sz="2400" baseline="30000" dirty="0" smtClean="0">
                <a:cs typeface="Calibri"/>
              </a:rPr>
              <a:t/>
            </a:r>
            <a:br>
              <a:rPr lang="en-US" sz="2400" baseline="30000" dirty="0" smtClean="0">
                <a:cs typeface="Calibri"/>
              </a:rPr>
            </a:br>
            <a:r>
              <a:rPr lang="en-US" sz="2400" baseline="30000" dirty="0" smtClean="0">
                <a:cs typeface="Calibri"/>
              </a:rPr>
              <a:t>1.</a:t>
            </a:r>
            <a:r>
              <a:rPr lang="en-US" sz="2400" dirty="0" smtClean="0">
                <a:cs typeface="Calibri"/>
              </a:rPr>
              <a:t> </a:t>
            </a:r>
            <a:r>
              <a:rPr lang="en-US" sz="2400" baseline="30000" dirty="0" smtClean="0">
                <a:cs typeface="Calibri"/>
              </a:rPr>
              <a:t>What </a:t>
            </a:r>
            <a:r>
              <a:rPr lang="en-US" sz="2400" baseline="30000" dirty="0">
                <a:cs typeface="Calibri"/>
              </a:rPr>
              <a:t>is the internal syntax of idioms</a:t>
            </a:r>
            <a:r>
              <a:rPr lang="en-US" sz="2400" baseline="30000" dirty="0" smtClean="0">
                <a:cs typeface="Calibri"/>
              </a:rPr>
              <a:t>?</a:t>
            </a:r>
          </a:p>
          <a:p>
            <a:pPr marL="0" indent="0">
              <a:buNone/>
            </a:pPr>
            <a:endParaRPr lang="en-US" sz="2400" u="sng" baseline="30000" dirty="0">
              <a:cs typeface="Calibri"/>
            </a:endParaRPr>
          </a:p>
          <a:p>
            <a:r>
              <a:rPr lang="en-US" sz="2400" baseline="30000" dirty="0">
                <a:cs typeface="Calibri"/>
              </a:rPr>
              <a:t> What </a:t>
            </a:r>
            <a:r>
              <a:rPr lang="en-US" sz="2400" baseline="30000" dirty="0" smtClean="0">
                <a:cs typeface="Calibri"/>
              </a:rPr>
              <a:t>characteri</a:t>
            </a:r>
            <a:r>
              <a:rPr lang="en-US" sz="2400" baseline="30000" dirty="0">
                <a:cs typeface="Calibri"/>
              </a:rPr>
              <a:t>z</a:t>
            </a:r>
            <a:r>
              <a:rPr lang="en-US" sz="2400" baseline="30000" dirty="0" smtClean="0">
                <a:cs typeface="Calibri"/>
              </a:rPr>
              <a:t>es </a:t>
            </a:r>
            <a:r>
              <a:rPr lang="en-US" sz="2400" baseline="30000" dirty="0">
                <a:cs typeface="Calibri"/>
              </a:rPr>
              <a:t>their internal </a:t>
            </a:r>
            <a:r>
              <a:rPr lang="en-US" sz="2400" baseline="30000" dirty="0" smtClean="0">
                <a:cs typeface="Calibri"/>
              </a:rPr>
              <a:t>organization </a:t>
            </a:r>
            <a:r>
              <a:rPr lang="en-US" sz="2400" baseline="30000" dirty="0">
                <a:cs typeface="Calibri"/>
              </a:rPr>
              <a:t>and makeup?</a:t>
            </a:r>
          </a:p>
          <a:p>
            <a:r>
              <a:rPr lang="en-US" sz="2400" baseline="30000" dirty="0">
                <a:cs typeface="Calibri"/>
              </a:rPr>
              <a:t> </a:t>
            </a:r>
            <a:r>
              <a:rPr lang="en-US" sz="2400" b="1" baseline="30000" dirty="0">
                <a:cs typeface="Calibri"/>
              </a:rPr>
              <a:t>Hypothesis</a:t>
            </a:r>
            <a:r>
              <a:rPr lang="en-US" sz="2400" baseline="30000" dirty="0">
                <a:cs typeface="Calibri"/>
              </a:rPr>
              <a:t>: the internal syntax of idioms is built up through the same regular,       compositional structure building mechanisms that create non-idiomatic structures</a:t>
            </a:r>
            <a:r>
              <a:rPr lang="en-US" sz="2400" baseline="30000" dirty="0" smtClean="0">
                <a:cs typeface="Calibri"/>
              </a:rPr>
              <a:t>.</a:t>
            </a:r>
          </a:p>
          <a:p>
            <a:endParaRPr lang="en-US" sz="2400" baseline="30000" dirty="0">
              <a:cs typeface="Calibri"/>
            </a:endParaRPr>
          </a:p>
          <a:p>
            <a:pPr marL="0" indent="0">
              <a:buNone/>
            </a:pPr>
            <a:r>
              <a:rPr lang="en-US" sz="2400" baseline="30000" dirty="0" smtClean="0">
                <a:cs typeface="Calibri"/>
              </a:rPr>
              <a:t>2.</a:t>
            </a:r>
            <a:r>
              <a:rPr lang="en-US" sz="2400" dirty="0" smtClean="0">
                <a:cs typeface="Calibri"/>
              </a:rPr>
              <a:t> </a:t>
            </a:r>
            <a:r>
              <a:rPr lang="en-US" sz="2400" baseline="30000" dirty="0" smtClean="0">
                <a:cs typeface="Calibri"/>
              </a:rPr>
              <a:t>What </a:t>
            </a:r>
            <a:r>
              <a:rPr lang="en-US" sz="2400" baseline="30000" dirty="0">
                <a:cs typeface="Calibri"/>
              </a:rPr>
              <a:t>is the external syntax of idioms</a:t>
            </a:r>
            <a:r>
              <a:rPr lang="en-US" sz="2400" baseline="30000" dirty="0" smtClean="0">
                <a:cs typeface="Calibri"/>
              </a:rPr>
              <a:t>?</a:t>
            </a:r>
          </a:p>
          <a:p>
            <a:pPr marL="0" indent="0">
              <a:buNone/>
            </a:pPr>
            <a:endParaRPr lang="en-US" sz="2400" u="sng" baseline="30000" dirty="0">
              <a:cs typeface="Calibri"/>
            </a:endParaRPr>
          </a:p>
          <a:p>
            <a:r>
              <a:rPr lang="en-US" sz="2400" baseline="30000" dirty="0">
                <a:cs typeface="Calibri"/>
              </a:rPr>
              <a:t> How does material contained within the idiom interact with material external to the   expression?</a:t>
            </a:r>
          </a:p>
          <a:p>
            <a:r>
              <a:rPr lang="en-US" sz="2400" baseline="30000" dirty="0">
                <a:cs typeface="Calibri"/>
              </a:rPr>
              <a:t> </a:t>
            </a:r>
            <a:r>
              <a:rPr lang="en-US" sz="2400" b="1" baseline="30000" dirty="0">
                <a:cs typeface="Calibri"/>
              </a:rPr>
              <a:t>Hypothesis</a:t>
            </a:r>
            <a:r>
              <a:rPr lang="en-US" sz="2400" baseline="30000" dirty="0">
                <a:cs typeface="Calibri"/>
              </a:rPr>
              <a:t>: idioms represent opacity </a:t>
            </a:r>
            <a:r>
              <a:rPr lang="en-US" sz="2400" baseline="30000" dirty="0" smtClean="0">
                <a:cs typeface="Calibri"/>
              </a:rPr>
              <a:t>domains. Their </a:t>
            </a:r>
            <a:r>
              <a:rPr lang="en-US" sz="2400" baseline="30000" dirty="0">
                <a:cs typeface="Calibri"/>
              </a:rPr>
              <a:t>- sometimes varying - </a:t>
            </a:r>
            <a:r>
              <a:rPr lang="en-US" sz="2400" baseline="30000" dirty="0" smtClean="0">
                <a:cs typeface="Calibri"/>
              </a:rPr>
              <a:t>degree </a:t>
            </a:r>
            <a:r>
              <a:rPr lang="en-US" sz="2400" baseline="30000" dirty="0">
                <a:cs typeface="Calibri"/>
              </a:rPr>
              <a:t>of opacity can be reduced to the known opacity domains (cf. phases</a:t>
            </a:r>
            <a:r>
              <a:rPr lang="en-US" sz="2400" baseline="30000" dirty="0" smtClean="0">
                <a:cs typeface="Calibri"/>
              </a:rPr>
              <a:t>, workspaces,</a:t>
            </a:r>
            <a:r>
              <a:rPr lang="en-US" sz="2400" baseline="30000" dirty="0">
                <a:cs typeface="Calibri"/>
              </a:rPr>
              <a:t> </a:t>
            </a:r>
            <a:r>
              <a:rPr lang="en-US" sz="2400" baseline="30000" dirty="0" smtClean="0">
                <a:cs typeface="Calibri"/>
              </a:rPr>
              <a:t>ellipsis </a:t>
            </a:r>
            <a:r>
              <a:rPr lang="en-US" sz="2400" baseline="30000" dirty="0">
                <a:cs typeface="Calibri"/>
              </a:rPr>
              <a:t>domains).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4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syntax </a:t>
            </a:r>
            <a:r>
              <a:rPr lang="en-US" dirty="0"/>
              <a:t>o</a:t>
            </a:r>
            <a:r>
              <a:rPr lang="en-US" dirty="0" smtClean="0"/>
              <a:t>f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276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Idioms in the literature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ostly English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mall set of </a:t>
            </a:r>
            <a:r>
              <a:rPr lang="sl-SI" dirty="0" smtClean="0"/>
              <a:t>‘</a:t>
            </a:r>
            <a:r>
              <a:rPr lang="en-US" dirty="0" smtClean="0"/>
              <a:t>poster child</a:t>
            </a:r>
            <a:r>
              <a:rPr lang="sl-SI" dirty="0" smtClean="0"/>
              <a:t>’ idioms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uthors make claims on transparency, compositionality and syntactic flexibility of idioms based on single-speaker judgments --  there is no systematic study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ften concerned </a:t>
            </a:r>
            <a:r>
              <a:rPr lang="en-US" dirty="0"/>
              <a:t>primarily with the lexical content of </a:t>
            </a:r>
            <a:r>
              <a:rPr lang="en-US" dirty="0" smtClean="0"/>
              <a:t>idioms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12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syntax </a:t>
            </a:r>
            <a:r>
              <a:rPr lang="en-US" dirty="0"/>
              <a:t>o</a:t>
            </a:r>
            <a:r>
              <a:rPr lang="en-US" dirty="0" smtClean="0"/>
              <a:t>f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529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Our project</a:t>
            </a:r>
          </a:p>
          <a:p>
            <a:pPr lvl="1"/>
            <a:r>
              <a:rPr lang="en-US" dirty="0" smtClean="0"/>
              <a:t>Focus on functional projections</a:t>
            </a:r>
          </a:p>
          <a:p>
            <a:pPr lvl="1"/>
            <a:r>
              <a:rPr lang="en-US" dirty="0" smtClean="0"/>
              <a:t>Standard Dutch + 13 Dutch dialects</a:t>
            </a:r>
          </a:p>
          <a:p>
            <a:pPr lvl="2"/>
            <a:r>
              <a:rPr lang="en-US" dirty="0" smtClean="0"/>
              <a:t>Cross-dialectal differences in syntax may result in cross-dialectal differences in idioms (e.g. </a:t>
            </a:r>
            <a:r>
              <a:rPr lang="en-US" dirty="0" err="1" smtClean="0"/>
              <a:t>Warffums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Analyzing idioms from available dialect dictionaries</a:t>
            </a:r>
          </a:p>
          <a:p>
            <a:pPr lvl="1"/>
            <a:r>
              <a:rPr lang="en-US" dirty="0" smtClean="0"/>
              <a:t>Acquiring grammaticality judgments on syntactic manipulations of idioms, so as to systematically test syntactic flexibility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4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6-01-31 at 17.17.0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13" y="743824"/>
            <a:ext cx="7420283" cy="515886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67C8-838D-5A4B-939F-01F794C06C9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51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2059</Words>
  <Application>Microsoft Office PowerPoint</Application>
  <PresentationFormat>On-screen Show (4:3)</PresentationFormat>
  <Paragraphs>263</Paragraphs>
  <Slides>31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The Syntax of Idioms:  A cross-dialectal perspective</vt:lpstr>
      <vt:lpstr>Outline</vt:lpstr>
      <vt:lpstr>The syntax of idioms</vt:lpstr>
      <vt:lpstr>What is an idiom?</vt:lpstr>
      <vt:lpstr>The focus of the project: verbal idioms</vt:lpstr>
      <vt:lpstr>Research questions</vt:lpstr>
      <vt:lpstr>The syntax of idioms</vt:lpstr>
      <vt:lpstr>The syntax of idioms</vt:lpstr>
      <vt:lpstr>PowerPoint Presentation</vt:lpstr>
      <vt:lpstr>The syntax of idioms</vt:lpstr>
      <vt:lpstr>The syntax of idioms</vt:lpstr>
      <vt:lpstr>The syntax of idioms</vt:lpstr>
      <vt:lpstr>The internal syntax of idioms:  what we know</vt:lpstr>
      <vt:lpstr>The internal syntax of idioms:  what we know</vt:lpstr>
      <vt:lpstr>The syntax of idioms</vt:lpstr>
      <vt:lpstr>The internal syntax of idioms:  what we know</vt:lpstr>
      <vt:lpstr>The internal syntax of idioms:  what we think</vt:lpstr>
      <vt:lpstr>The internal syntax of idioms:  what we find</vt:lpstr>
      <vt:lpstr>The internal syntax of idioms:  what we find</vt:lpstr>
      <vt:lpstr>The internal syntax of idioms:  what we find</vt:lpstr>
      <vt:lpstr>The internal syntax of idioms:  what we think</vt:lpstr>
      <vt:lpstr>The internal syntax of idioms:  what we think</vt:lpstr>
      <vt:lpstr>The internal syntax of idioms:  what we think</vt:lpstr>
      <vt:lpstr>The internal syntax of idioms:  what we think</vt:lpstr>
      <vt:lpstr>The internal syntax of idioms:  what we think</vt:lpstr>
      <vt:lpstr>The external syntax of idioms:  what we know</vt:lpstr>
      <vt:lpstr>The external syntax of idioms:  what we think</vt:lpstr>
      <vt:lpstr>The external syntax of idioms:  what we find</vt:lpstr>
      <vt:lpstr>The external syntax of idioms:  what we think</vt:lpstr>
      <vt:lpstr>The syntax of idioms</vt:lpstr>
      <vt:lpstr>References</vt:lpstr>
    </vt:vector>
  </TitlesOfParts>
  <Company>Universiteit van Amsterdam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syntax of idioms:  A cross-dialectal perspective</dc:title>
  <dc:creator>Sterre Leufkens</dc:creator>
  <cp:lastModifiedBy>Leufkens, S.C. (Sterre)</cp:lastModifiedBy>
  <cp:revision>130</cp:revision>
  <dcterms:created xsi:type="dcterms:W3CDTF">2016-01-21T10:25:11Z</dcterms:created>
  <dcterms:modified xsi:type="dcterms:W3CDTF">2016-04-25T07:44:43Z</dcterms:modified>
</cp:coreProperties>
</file>