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3"/>
    <p:sldMasterId id="2147483708" r:id="rId4"/>
    <p:sldMasterId id="2147483918" r:id="rId5"/>
  </p:sldMasterIdLst>
  <p:notesMasterIdLst>
    <p:notesMasterId r:id="rId27"/>
  </p:notesMasterIdLst>
  <p:handoutMasterIdLst>
    <p:handoutMasterId r:id="rId28"/>
  </p:handoutMasterIdLst>
  <p:sldIdLst>
    <p:sldId id="315" r:id="rId6"/>
    <p:sldId id="287" r:id="rId7"/>
    <p:sldId id="301" r:id="rId8"/>
    <p:sldId id="311" r:id="rId9"/>
    <p:sldId id="312" r:id="rId10"/>
    <p:sldId id="302" r:id="rId11"/>
    <p:sldId id="297" r:id="rId12"/>
    <p:sldId id="260" r:id="rId13"/>
    <p:sldId id="298" r:id="rId14"/>
    <p:sldId id="294" r:id="rId15"/>
    <p:sldId id="293" r:id="rId16"/>
    <p:sldId id="275" r:id="rId17"/>
    <p:sldId id="304" r:id="rId18"/>
    <p:sldId id="309" r:id="rId19"/>
    <p:sldId id="292" r:id="rId20"/>
    <p:sldId id="305" r:id="rId21"/>
    <p:sldId id="306" r:id="rId22"/>
    <p:sldId id="308" r:id="rId23"/>
    <p:sldId id="310" r:id="rId24"/>
    <p:sldId id="307" r:id="rId25"/>
    <p:sldId id="314" r:id="rId26"/>
  </p:sldIdLst>
  <p:sldSz cx="9144000" cy="6858000" type="screen4x3"/>
  <p:notesSz cx="6805613" cy="9944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lst, I. van (Irina)" initials="AIv("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094D8E"/>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5393" autoAdjust="0"/>
  </p:normalViewPr>
  <p:slideViewPr>
    <p:cSldViewPr>
      <p:cViewPr varScale="1">
        <p:scale>
          <a:sx n="70" d="100"/>
          <a:sy n="70" d="100"/>
        </p:scale>
        <p:origin x="-15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28T14:43:24.565" idx="6">
    <p:pos x="5232" y="3168"/>
    <p:text>FOTO'S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F6F30EE3-E4BF-429C-B083-05ADCA31AFEA}" type="datetimeFigureOut">
              <a:rPr lang="nl-NL"/>
              <a:pPr>
                <a:defRPr/>
              </a:pPr>
              <a:t>27-10-2015</a:t>
            </a:fld>
            <a:endParaRPr lang="nl-NL"/>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pPr>
              <a:defRPr/>
            </a:pPr>
            <a:endParaRPr lang="nl-NL"/>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pPr>
              <a:defRPr/>
            </a:pPr>
            <a:fld id="{FDE53473-3393-4760-BECB-5727CBDA4AA5}" type="slidenum">
              <a:rPr lang="nl-NL"/>
              <a:pPr>
                <a:defRPr/>
              </a:pPr>
              <a:t>‹#›</a:t>
            </a:fld>
            <a:endParaRPr lang="nl-NL"/>
          </a:p>
        </p:txBody>
      </p:sp>
    </p:spTree>
    <p:extLst>
      <p:ext uri="{BB962C8B-B14F-4D97-AF65-F5344CB8AC3E}">
        <p14:creationId xmlns:p14="http://schemas.microsoft.com/office/powerpoint/2010/main" val="409368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nl-NL"/>
          </a:p>
        </p:txBody>
      </p:sp>
      <p:sp>
        <p:nvSpPr>
          <p:cNvPr id="3" name="Tijdelijke aanduiding voor datum 2"/>
          <p:cNvSpPr>
            <a:spLocks noGrp="1"/>
          </p:cNvSpPr>
          <p:nvPr>
            <p:ph type="dt" idx="1"/>
          </p:nvPr>
        </p:nvSpPr>
        <p:spPr>
          <a:xfrm>
            <a:off x="3854450" y="0"/>
            <a:ext cx="2949575" cy="496888"/>
          </a:xfrm>
          <a:prstGeom prst="rect">
            <a:avLst/>
          </a:prstGeom>
        </p:spPr>
        <p:txBody>
          <a:bodyPr vert="horz" lIns="91440" tIns="45720" rIns="91440" bIns="45720" rtlCol="0"/>
          <a:lstStyle>
            <a:lvl1pPr algn="r" eaLnBrk="1" hangingPunct="1">
              <a:defRPr sz="1200">
                <a:latin typeface="Arial" charset="0"/>
              </a:defRPr>
            </a:lvl1pPr>
          </a:lstStyle>
          <a:p>
            <a:pPr>
              <a:defRPr/>
            </a:pPr>
            <a:fld id="{B5C30EB6-D994-44CA-A336-A08EA1635C9A}" type="datetimeFigureOut">
              <a:rPr lang="nl-NL"/>
              <a:pPr>
                <a:defRPr/>
              </a:pPr>
              <a:t>27-10-2015</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nl-NL"/>
          </a:p>
        </p:txBody>
      </p:sp>
      <p:sp>
        <p:nvSpPr>
          <p:cNvPr id="7" name="Tijdelijke aanduiding voor dianummer 6"/>
          <p:cNvSpPr>
            <a:spLocks noGrp="1"/>
          </p:cNvSpPr>
          <p:nvPr>
            <p:ph type="sldNum" sz="quarter" idx="5"/>
          </p:nvPr>
        </p:nvSpPr>
        <p:spPr>
          <a:xfrm>
            <a:off x="3854450" y="9445625"/>
            <a:ext cx="2949575"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C67EE2-EEF1-427C-900C-2B9D7B69BEEE}" type="slidenum">
              <a:rPr lang="nl-NL" altLang="en-US"/>
              <a:pPr>
                <a:defRPr/>
              </a:pPr>
              <a:t>‹#›</a:t>
            </a:fld>
            <a:endParaRPr lang="nl-NL" altLang="en-US"/>
          </a:p>
        </p:txBody>
      </p:sp>
    </p:spTree>
    <p:extLst>
      <p:ext uri="{BB962C8B-B14F-4D97-AF65-F5344CB8AC3E}">
        <p14:creationId xmlns:p14="http://schemas.microsoft.com/office/powerpoint/2010/main" val="2116376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xfrm>
            <a:off x="917575" y="746125"/>
            <a:ext cx="4970463" cy="3729038"/>
          </a:xfrm>
          <a:noFill/>
          <a:ln>
            <a:solidFill>
              <a:srgbClr val="000000"/>
            </a:solidFill>
            <a:miter lim="800000"/>
            <a:headEnd/>
            <a:tailEnd/>
          </a:ln>
        </p:spPr>
      </p:sp>
      <p:sp>
        <p:nvSpPr>
          <p:cNvPr id="481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nl-NL" smtClean="0">
                <a:latin typeface="Verdana" pitchFamily="34" charset="0"/>
                <a:ea typeface="ＭＳ Ｐゴシック" pitchFamily="34" charset="-128"/>
              </a:rPr>
              <a:t> </a:t>
            </a:r>
          </a:p>
        </p:txBody>
      </p:sp>
      <p:sp>
        <p:nvSpPr>
          <p:cNvPr id="48132" name="Tijdelijke aanduiding voor dianummer 3"/>
          <p:cNvSpPr>
            <a:spLocks noGrp="1"/>
          </p:cNvSpPr>
          <p:nvPr>
            <p:ph type="sldNum" sz="quarter" idx="5"/>
          </p:nvPr>
        </p:nvSpPr>
        <p:spPr bwMode="auto">
          <a:noFill/>
          <a:ln>
            <a:miter lim="800000"/>
            <a:headEnd/>
            <a:tailEnd/>
          </a:ln>
        </p:spPr>
        <p:txBody>
          <a:bodyPr/>
          <a:lstStyle/>
          <a:p>
            <a:fld id="{6D746BA4-3664-4427-A601-E6CD1B779154}" type="slidenum">
              <a:rPr lang="nl-NL" altLang="nl-NL" smtClean="0">
                <a:solidFill>
                  <a:srgbClr val="000000"/>
                </a:solidFill>
                <a:latin typeface="Verdana" pitchFamily="34" charset="0"/>
                <a:ea typeface="ＭＳ Ｐゴシック" pitchFamily="34" charset="-128"/>
              </a:rPr>
              <a:pPr/>
              <a:t>3</a:t>
            </a:fld>
            <a:endParaRPr lang="nl-NL" altLang="nl-NL"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09C67EE2-EEF1-427C-900C-2B9D7B69BEEE}" type="slidenum">
              <a:rPr lang="nl-NL" altLang="en-US" smtClean="0"/>
              <a:pPr>
                <a:defRPr/>
              </a:pPr>
              <a:t>20</a:t>
            </a:fld>
            <a:endParaRPr lang="nl-NL" altLang="en-US"/>
          </a:p>
        </p:txBody>
      </p:sp>
    </p:spTree>
    <p:extLst>
      <p:ext uri="{BB962C8B-B14F-4D97-AF65-F5344CB8AC3E}">
        <p14:creationId xmlns:p14="http://schemas.microsoft.com/office/powerpoint/2010/main" val="31860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91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smtClean="0"/>
              <a:t>Het ontwerp van het Wilhelminapark is geïnspireerd door de Engelse ‘landscape gardens’, die getypeerd worden door hun asymmetrisch ontwerp wat je hier terugziet in het water, de velden en paden. Typisch aan het Wilhelminapark is ook dat er weinig ‘natuurlijke’ barrières aanwezig zijn, wat </a:t>
            </a:r>
            <a:r>
              <a:rPr lang="nl-NL" altLang="nl-NL" b="1" smtClean="0"/>
              <a:t>we belangrijk vonden in het kader van het onderzoek</a:t>
            </a:r>
            <a:r>
              <a:rPr lang="nl-NL" altLang="nl-NL" smtClean="0"/>
              <a:t>. Het is in feite open en uitnodigend om verschillende delen van het park te bezoeken, en niet functiegebonden. Dat was een laatste reden waarom we ons gericht hebben op het Wilhelminapark.</a:t>
            </a:r>
          </a:p>
          <a:p>
            <a:pPr eaLnBrk="1" hangingPunct="1">
              <a:spcBef>
                <a:spcPct val="0"/>
              </a:spcBef>
            </a:pPr>
            <a:endParaRPr lang="nl-NL" altLang="nl-NL" smtClean="0"/>
          </a:p>
        </p:txBody>
      </p:sp>
      <p:sp>
        <p:nvSpPr>
          <p:cNvPr id="49156" name="Tijdelijke aanduiding voor dianummer 3"/>
          <p:cNvSpPr>
            <a:spLocks noGrp="1"/>
          </p:cNvSpPr>
          <p:nvPr>
            <p:ph type="sldNum" sz="quarter" idx="5"/>
          </p:nvPr>
        </p:nvSpPr>
        <p:spPr bwMode="auto">
          <a:noFill/>
          <a:ln>
            <a:miter lim="800000"/>
            <a:headEnd/>
            <a:tailEnd/>
          </a:ln>
        </p:spPr>
        <p:txBody>
          <a:bodyPr/>
          <a:lstStyle/>
          <a:p>
            <a:fld id="{8CF4776C-802B-4923-A488-8CDF4C671CC0}" type="slidenum">
              <a:rPr lang="nl-NL" altLang="nl-NL" smtClean="0"/>
              <a:pPr/>
              <a:t>7</a:t>
            </a:fld>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50180" name="Tijdelijke aanduiding voor dianummer 3"/>
          <p:cNvSpPr>
            <a:spLocks noGrp="1"/>
          </p:cNvSpPr>
          <p:nvPr>
            <p:ph type="sldNum" sz="quarter" idx="5"/>
          </p:nvPr>
        </p:nvSpPr>
        <p:spPr bwMode="auto">
          <a:noFill/>
          <a:ln>
            <a:miter lim="800000"/>
            <a:headEnd/>
            <a:tailEnd/>
          </a:ln>
        </p:spPr>
        <p:txBody>
          <a:bodyPr/>
          <a:lstStyle/>
          <a:p>
            <a:fld id="{9E46F4F3-D1D8-4460-96D7-F5536EB5CB2E}" type="slidenum">
              <a:rPr lang="nl-NL" altLang="nl-NL" smtClean="0"/>
              <a:pPr/>
              <a:t>8</a:t>
            </a:fld>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smtClean="0"/>
              <a:t>Taalgebruik een rol in het duiden van verschillen tussen groepen, die zich soms ook op geografisch andere locaties bevinden.</a:t>
            </a:r>
          </a:p>
          <a:p>
            <a:pPr eaLnBrk="1" hangingPunct="1">
              <a:spcBef>
                <a:spcPct val="0"/>
              </a:spcBef>
            </a:pPr>
            <a:r>
              <a:rPr lang="nl-NL" altLang="nl-NL" smtClean="0"/>
              <a:t>In relatie tot hun eigen taalgebruik melden de deelnemers aan de interviews dat zij in het park heel vrij en ongedwongen kunnen zijn in hun taalgebruik. Ze kunnen doen en laten wat zijn willen, terwijl dit in andere settings niet perse het geval is. Hier hebben we uiteraard nader onderzoek naar verricht …...</a:t>
            </a:r>
          </a:p>
          <a:p>
            <a:pPr eaLnBrk="1" hangingPunct="1">
              <a:spcBef>
                <a:spcPct val="0"/>
              </a:spcBef>
            </a:pPr>
            <a:endParaRPr lang="nl-NL" altLang="nl-NL" smtClean="0"/>
          </a:p>
          <a:p>
            <a:pPr eaLnBrk="1" hangingPunct="1">
              <a:spcBef>
                <a:spcPct val="0"/>
              </a:spcBef>
            </a:pPr>
            <a:endParaRPr lang="nl-NL" altLang="nl-NL" smtClean="0"/>
          </a:p>
        </p:txBody>
      </p:sp>
      <p:sp>
        <p:nvSpPr>
          <p:cNvPr id="51204" name="Tijdelijke aanduiding voor dianummer 3"/>
          <p:cNvSpPr>
            <a:spLocks noGrp="1"/>
          </p:cNvSpPr>
          <p:nvPr>
            <p:ph type="sldNum" sz="quarter" idx="5"/>
          </p:nvPr>
        </p:nvSpPr>
        <p:spPr bwMode="auto">
          <a:noFill/>
          <a:ln>
            <a:miter lim="800000"/>
            <a:headEnd/>
            <a:tailEnd/>
          </a:ln>
        </p:spPr>
        <p:txBody>
          <a:bodyPr/>
          <a:lstStyle/>
          <a:p>
            <a:fld id="{8CD3AAE0-7BCD-4965-B2A9-ACC0B8C5739A}" type="slidenum">
              <a:rPr lang="nl-NL" altLang="nl-NL" smtClean="0"/>
              <a:pPr/>
              <a:t>9</a:t>
            </a:fld>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altLang="nl-NL" smtClean="0"/>
          </a:p>
        </p:txBody>
      </p:sp>
      <p:sp>
        <p:nvSpPr>
          <p:cNvPr id="52228" name="Slide Number Placeholder 3"/>
          <p:cNvSpPr>
            <a:spLocks noGrp="1"/>
          </p:cNvSpPr>
          <p:nvPr>
            <p:ph type="sldNum" sz="quarter" idx="5"/>
          </p:nvPr>
        </p:nvSpPr>
        <p:spPr bwMode="auto">
          <a:noFill/>
          <a:ln>
            <a:miter lim="800000"/>
            <a:headEnd/>
            <a:tailEnd/>
          </a:ln>
        </p:spPr>
        <p:txBody>
          <a:bodyPr/>
          <a:lstStyle/>
          <a:p>
            <a:fld id="{0F8A11BC-D3BB-43FA-84C5-DA237A1B436E}" type="slidenum">
              <a:rPr lang="nl-NL" altLang="en-US" smtClean="0"/>
              <a:pPr/>
              <a:t>11</a:t>
            </a:fld>
            <a:endParaRPr lang="nl-NL"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altLang="nl-NL" smtClean="0"/>
          </a:p>
        </p:txBody>
      </p:sp>
      <p:sp>
        <p:nvSpPr>
          <p:cNvPr id="53252" name="Slide Number Placeholder 3"/>
          <p:cNvSpPr>
            <a:spLocks noGrp="1"/>
          </p:cNvSpPr>
          <p:nvPr>
            <p:ph type="sldNum" sz="quarter" idx="5"/>
          </p:nvPr>
        </p:nvSpPr>
        <p:spPr bwMode="auto">
          <a:noFill/>
          <a:ln>
            <a:miter lim="800000"/>
            <a:headEnd/>
            <a:tailEnd/>
          </a:ln>
        </p:spPr>
        <p:txBody>
          <a:bodyPr/>
          <a:lstStyle/>
          <a:p>
            <a:fld id="{8E40A537-0C6B-493B-94C1-32043D4BD1E3}" type="slidenum">
              <a:rPr lang="nl-NL" altLang="en-US" smtClean="0"/>
              <a:pPr/>
              <a:t>12</a:t>
            </a:fld>
            <a:endParaRPr lang="nl-N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altLang="nl-NL" smtClean="0"/>
              <a:t>Dat de plaats van belang is voor de manier waarop je spreekt maar dat het ook om de mensen gaat met wie aan die plaats betekenis wordt gegeven. Achter gesloten deuren en met bekenden gebruik je inside jokes. Je praat anders dan daarbuiten en met anderen. Ook als die niet deel uitmaken van de groep is hun aanwezigheid bepalend voor hoe je praat en waarover. Want ze horen je en vormen een oordeel over je. </a:t>
            </a:r>
          </a:p>
          <a:p>
            <a:endParaRPr lang="nl-NL" altLang="nl-NL" smtClean="0"/>
          </a:p>
        </p:txBody>
      </p:sp>
      <p:sp>
        <p:nvSpPr>
          <p:cNvPr id="54276" name="Slide Number Placeholder 3"/>
          <p:cNvSpPr>
            <a:spLocks noGrp="1"/>
          </p:cNvSpPr>
          <p:nvPr>
            <p:ph type="sldNum" sz="quarter" idx="5"/>
          </p:nvPr>
        </p:nvSpPr>
        <p:spPr bwMode="auto">
          <a:noFill/>
          <a:ln>
            <a:miter lim="800000"/>
            <a:headEnd/>
            <a:tailEnd/>
          </a:ln>
        </p:spPr>
        <p:txBody>
          <a:bodyPr/>
          <a:lstStyle/>
          <a:p>
            <a:fld id="{984E496B-94A0-426D-8D4E-25898789DF44}" type="slidenum">
              <a:rPr lang="nl-NL" altLang="en-US" smtClean="0"/>
              <a:pPr/>
              <a:t>13</a:t>
            </a:fld>
            <a:endParaRPr lang="nl-NL"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altLang="nl-NL" smtClean="0"/>
          </a:p>
        </p:txBody>
      </p:sp>
      <p:sp>
        <p:nvSpPr>
          <p:cNvPr id="55300" name="Slide Number Placeholder 3"/>
          <p:cNvSpPr>
            <a:spLocks noGrp="1"/>
          </p:cNvSpPr>
          <p:nvPr>
            <p:ph type="sldNum" sz="quarter" idx="5"/>
          </p:nvPr>
        </p:nvSpPr>
        <p:spPr bwMode="auto">
          <a:noFill/>
          <a:ln>
            <a:miter lim="800000"/>
            <a:headEnd/>
            <a:tailEnd/>
          </a:ln>
        </p:spPr>
        <p:txBody>
          <a:bodyPr/>
          <a:lstStyle/>
          <a:p>
            <a:fld id="{F57E5018-8FE7-4B6B-98D7-66DD8FBEFCD8}" type="slidenum">
              <a:rPr lang="nl-NL" altLang="en-US" smtClean="0"/>
              <a:pPr/>
              <a:t>14</a:t>
            </a:fld>
            <a:endParaRPr lang="nl-NL"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altLang="en-US" smtClean="0">
                <a:solidFill>
                  <a:srgbClr val="000000"/>
                </a:solidFill>
              </a:rPr>
              <a:t>Alle briefjes die ik heb opgeschreven gaan vooral, is een plek, maar het gaat vooral om de mensen die met die plek te maken hebben. Dus het is echt wel een term voor de mensen die daar zijn.’</a:t>
            </a:r>
          </a:p>
          <a:p>
            <a:endParaRPr lang="nl-NL" smtClean="0"/>
          </a:p>
        </p:txBody>
      </p:sp>
      <p:sp>
        <p:nvSpPr>
          <p:cNvPr id="56324" name="Slide Number Placeholder 3"/>
          <p:cNvSpPr>
            <a:spLocks noGrp="1"/>
          </p:cNvSpPr>
          <p:nvPr>
            <p:ph type="sldNum" sz="quarter" idx="5"/>
          </p:nvPr>
        </p:nvSpPr>
        <p:spPr bwMode="auto">
          <a:noFill/>
          <a:ln>
            <a:miter lim="800000"/>
            <a:headEnd/>
            <a:tailEnd/>
          </a:ln>
        </p:spPr>
        <p:txBody>
          <a:bodyPr/>
          <a:lstStyle/>
          <a:p>
            <a:fld id="{EC8118D0-0F48-498B-943A-978FA2AD47F3}" type="slidenum">
              <a:rPr lang="nl-NL" altLang="en-US" smtClean="0"/>
              <a:pPr/>
              <a:t>19</a:t>
            </a:fld>
            <a:endParaRPr lang="nl-NL"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pPr>
              <a:defRPr/>
            </a:pPr>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en-US" altLang="nl-NL"/>
          </a:p>
        </p:txBody>
      </p:sp>
      <p:sp>
        <p:nvSpPr>
          <p:cNvPr id="6" name="Slide Number Placeholder 5"/>
          <p:cNvSpPr>
            <a:spLocks noGrp="1"/>
          </p:cNvSpPr>
          <p:nvPr>
            <p:ph type="sldNum" sz="quarter" idx="12"/>
          </p:nvPr>
        </p:nvSpPr>
        <p:spPr/>
        <p:txBody>
          <a:bodyPr/>
          <a:lstStyle>
            <a:lvl1pPr>
              <a:defRPr/>
            </a:lvl1pPr>
          </a:lstStyle>
          <a:p>
            <a:pPr>
              <a:defRPr/>
            </a:pPr>
            <a:fld id="{CA0B9CA6-6754-4219-BCA9-B861F4FB0EAD}" type="slidenum">
              <a:rPr lang="en-US" altLang="nl-NL"/>
              <a:pPr>
                <a:defRPr/>
              </a:pPr>
              <a:t>‹#›</a:t>
            </a:fld>
            <a:endParaRPr lang="en-US" alt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en-US" altLang="nl-NL"/>
          </a:p>
        </p:txBody>
      </p:sp>
      <p:sp>
        <p:nvSpPr>
          <p:cNvPr id="6" name="Slide Number Placeholder 5"/>
          <p:cNvSpPr>
            <a:spLocks noGrp="1"/>
          </p:cNvSpPr>
          <p:nvPr>
            <p:ph type="sldNum" sz="quarter" idx="12"/>
          </p:nvPr>
        </p:nvSpPr>
        <p:spPr/>
        <p:txBody>
          <a:bodyPr/>
          <a:lstStyle>
            <a:lvl1pPr>
              <a:defRPr/>
            </a:lvl1pPr>
          </a:lstStyle>
          <a:p>
            <a:pPr>
              <a:defRPr/>
            </a:pPr>
            <a:fld id="{80DB567D-2EF6-46DE-A289-AFD37BEDC83B}" type="slidenum">
              <a:rPr lang="en-US" altLang="nl-NL"/>
              <a:pPr>
                <a:defRPr/>
              </a:pPr>
              <a:t>‹#›</a:t>
            </a:fld>
            <a:endParaRPr lang="en-US" alt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en-US" altLang="nl-NL"/>
          </a:p>
        </p:txBody>
      </p:sp>
      <p:sp>
        <p:nvSpPr>
          <p:cNvPr id="6" name="Slide Number Placeholder 5"/>
          <p:cNvSpPr>
            <a:spLocks noGrp="1"/>
          </p:cNvSpPr>
          <p:nvPr>
            <p:ph type="sldNum" sz="quarter" idx="12"/>
          </p:nvPr>
        </p:nvSpPr>
        <p:spPr/>
        <p:txBody>
          <a:bodyPr/>
          <a:lstStyle>
            <a:lvl1pPr>
              <a:defRPr/>
            </a:lvl1pPr>
          </a:lstStyle>
          <a:p>
            <a:pPr>
              <a:defRPr/>
            </a:pPr>
            <a:fld id="{9D9813D4-00FE-4ADB-9864-13F8978D4020}" type="slidenum">
              <a:rPr lang="en-US" altLang="nl-NL"/>
              <a:pPr>
                <a:defRPr/>
              </a:pPr>
              <a:t>‹#›</a:t>
            </a:fld>
            <a:endParaRPr lang="en-US" alt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934924" y="240281"/>
            <a:ext cx="6912128" cy="354840"/>
          </a:xfrm>
        </p:spPr>
        <p:txBody>
          <a:bodyPr/>
          <a:lstStyle/>
          <a:p>
            <a:r>
              <a:rPr lang="nl-NL" dirty="0" smtClean="0"/>
              <a:t>Titelstijl van model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82403B4C-F721-4549-9C8A-57D46552C2AF}" type="datetime1">
              <a:rPr lang="nl-NL" altLang="nl-NL"/>
              <a:pPr>
                <a:defRPr/>
              </a:pPr>
              <a:t>27-10-2015</a:t>
            </a:fld>
            <a:endParaRPr lang="nl-NL" alt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929BBD74-336F-493D-BF0E-F5188F052EA3}" type="slidenum">
              <a:rPr lang="nl-NL" altLang="nl-NL"/>
              <a:pPr>
                <a:defRPr/>
              </a:pPr>
              <a:t>‹#›</a:t>
            </a:fld>
            <a:endParaRPr lang="nl-NL" alt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03A1729-D326-4AFB-9303-0E210949EAE9}" type="datetimeFigureOut">
              <a:rPr lang="nl-NL"/>
              <a:pPr>
                <a:defRPr/>
              </a:pPr>
              <a:t>27-10-2015</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0D5B4C6-06A1-4C8C-9267-D5E659D7593D}" type="slidenum">
              <a:rPr lang="nl-NL"/>
              <a:pPr>
                <a:defRPr/>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D68245A-4603-4B06-82B1-F38907F1B65B}" type="datetimeFigureOut">
              <a:rPr lang="nl-NL"/>
              <a:pPr>
                <a:defRPr/>
              </a:pPr>
              <a:t>27-10-2015</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6088230F-0311-43B1-8E13-CF971002F591}" type="slidenum">
              <a:rPr lang="nl-NL"/>
              <a:pPr>
                <a:defRPr/>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C557D9E-B8FA-49DB-BA04-F11D8F2DF383}" type="datetimeFigureOut">
              <a:rPr lang="nl-NL"/>
              <a:pPr>
                <a:defRPr/>
              </a:pPr>
              <a:t>27-10-2015</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C9129E9E-F9F9-429A-8A3B-68421872A052}" type="slidenum">
              <a:rPr lang="nl-NL"/>
              <a:pPr>
                <a:defRPr/>
              </a:pPr>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84B8AEE-75B6-4415-A99E-DC33F925BBE6}" type="datetimeFigureOut">
              <a:rPr lang="nl-NL"/>
              <a:pPr>
                <a:defRPr/>
              </a:pPr>
              <a:t>27-10-2015</a:t>
            </a:fld>
            <a:endParaRPr lang="nl-NL"/>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E9E6DE-FD10-4940-AD96-CCDA59116524}" type="slidenum">
              <a:rPr lang="nl-NL"/>
              <a:pPr>
                <a:defRPr/>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FFDC0C5-B626-4A3A-A056-6DB3744E393E}" type="datetimeFigureOut">
              <a:rPr lang="nl-NL"/>
              <a:pPr>
                <a:defRPr/>
              </a:pPr>
              <a:t>27-10-2015</a:t>
            </a:fld>
            <a:endParaRPr lang="nl-NL"/>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6B3AA9E-85C2-4D8A-990D-3A771E2B310D}" type="slidenum">
              <a:rPr lang="nl-NL"/>
              <a:pPr>
                <a:defRPr/>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9DFBBA9-AA57-4237-B9CF-BAE118D021F7}" type="datetimeFigureOut">
              <a:rPr lang="nl-NL"/>
              <a:pPr>
                <a:defRPr/>
              </a:pPr>
              <a:t>27-10-2015</a:t>
            </a:fld>
            <a:endParaRPr lang="nl-NL"/>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493B327-47A5-4747-9649-B400B9755010}" type="slidenum">
              <a:rPr lang="nl-NL"/>
              <a:pPr>
                <a:defRPr/>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616FC2F1-8D78-4936-86B7-CB5BC6D68B78}" type="datetimeFigureOut">
              <a:rPr lang="nl-NL"/>
              <a:pPr>
                <a:defRPr/>
              </a:pPr>
              <a:t>27-10-2015</a:t>
            </a:fld>
            <a:endParaRPr lang="nl-NL"/>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ED23558-C5F6-494C-8A55-4472753D85B2}"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en-US" altLang="nl-NL"/>
          </a:p>
        </p:txBody>
      </p:sp>
      <p:sp>
        <p:nvSpPr>
          <p:cNvPr id="6" name="Slide Number Placeholder 5"/>
          <p:cNvSpPr>
            <a:spLocks noGrp="1"/>
          </p:cNvSpPr>
          <p:nvPr>
            <p:ph type="sldNum" sz="quarter" idx="12"/>
          </p:nvPr>
        </p:nvSpPr>
        <p:spPr/>
        <p:txBody>
          <a:bodyPr/>
          <a:lstStyle>
            <a:lvl1pPr>
              <a:defRPr/>
            </a:lvl1pPr>
          </a:lstStyle>
          <a:p>
            <a:pPr>
              <a:defRPr/>
            </a:pPr>
            <a:fld id="{B0F4D376-92BE-4628-B0A3-12321C3FC1BE}" type="slidenum">
              <a:rPr lang="en-US" altLang="nl-NL"/>
              <a:pPr>
                <a:defRPr/>
              </a:pPr>
              <a:t>‹#›</a:t>
            </a:fld>
            <a:endParaRPr lang="en-US" alt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0C4D5633-B933-4AD3-A8FA-183ACD767361}" type="datetimeFigureOut">
              <a:rPr lang="nl-NL"/>
              <a:pPr>
                <a:defRPr/>
              </a:pPr>
              <a:t>27-10-2015</a:t>
            </a:fld>
            <a:endParaRPr lang="nl-NL"/>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C260F70-0820-43B8-81FE-1D2FD51C868E}" type="slidenum">
              <a:rPr lang="nl-NL"/>
              <a:pPr>
                <a:defRPr/>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8950A51-120A-403D-9213-FA4F6EA0CAFB}" type="datetimeFigureOut">
              <a:rPr lang="nl-NL"/>
              <a:pPr>
                <a:defRPr/>
              </a:pPr>
              <a:t>27-10-2015</a:t>
            </a:fld>
            <a:endParaRPr lang="nl-NL"/>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07F937F-7103-46EE-B351-E19715F44FD5}" type="slidenum">
              <a:rPr lang="nl-NL"/>
              <a:pPr>
                <a:defRPr/>
              </a:pPr>
              <a:t>‹#›</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9F678A8-7644-4881-A873-E44407CF0D15}" type="datetimeFigureOut">
              <a:rPr lang="nl-NL"/>
              <a:pPr>
                <a:defRPr/>
              </a:pPr>
              <a:t>27-10-2015</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0B71696-51D8-43BC-ABC8-015F9405508B}" type="slidenum">
              <a:rPr lang="nl-NL"/>
              <a:pPr>
                <a:defRPr/>
              </a:pPr>
              <a:t>‹#›</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D5A9E11-E651-4263-AC98-CC0402A2145C}" type="datetimeFigureOut">
              <a:rPr lang="nl-NL"/>
              <a:pPr>
                <a:defRPr/>
              </a:pPr>
              <a:t>27-10-2015</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5EB191-7812-4B9E-B974-05E1FD4E7EC0}" type="slidenum">
              <a:rPr lang="nl-NL"/>
              <a:pPr>
                <a:defRPr/>
              </a:pPr>
              <a:t>‹#›</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71600" y="2130427"/>
            <a:ext cx="6400800" cy="1470025"/>
          </a:xfrm>
        </p:spPr>
        <p:txBody>
          <a:bodyPr/>
          <a:lstStyle>
            <a:lvl1pPr algn="l">
              <a:defRPr baseline="0">
                <a:solidFill>
                  <a:schemeClr val="bg1"/>
                </a:solidFill>
                <a:latin typeface="Verdana"/>
                <a:cs typeface="Verdana"/>
              </a:defRPr>
            </a:lvl1pPr>
          </a:lstStyle>
          <a:p>
            <a:r>
              <a:rPr lang="nl-NL" dirty="0" smtClean="0"/>
              <a:t>Titel</a:t>
            </a:r>
            <a:endParaRPr lang="nl-NL" dirty="0"/>
          </a:p>
        </p:txBody>
      </p:sp>
      <p:sp>
        <p:nvSpPr>
          <p:cNvPr id="3" name="Subtitel 2"/>
          <p:cNvSpPr>
            <a:spLocks noGrp="1"/>
          </p:cNvSpPr>
          <p:nvPr>
            <p:ph type="subTitle" idx="1"/>
          </p:nvPr>
        </p:nvSpPr>
        <p:spPr>
          <a:xfrm>
            <a:off x="1371600" y="3886200"/>
            <a:ext cx="6400800" cy="1752600"/>
          </a:xfrm>
          <a:prstGeom prst="rect">
            <a:avLst/>
          </a:prstGeom>
        </p:spPr>
        <p:txBody>
          <a:bodyPr lIns="64277" tIns="32138" rIns="64277" bIns="32138"/>
          <a:lstStyle>
            <a:lvl1pPr marL="0" indent="0" algn="l">
              <a:buNone/>
              <a:defRPr sz="1700" b="1" i="0">
                <a:solidFill>
                  <a:schemeClr val="bg1"/>
                </a:solidFill>
                <a:latin typeface="Verdana"/>
                <a:cs typeface="Verdana"/>
              </a:defRPr>
            </a:lvl1pPr>
            <a:lvl2pPr marL="457110" indent="0" algn="ctr">
              <a:buNone/>
              <a:defRPr>
                <a:solidFill>
                  <a:schemeClr val="tx1">
                    <a:tint val="75000"/>
                  </a:schemeClr>
                </a:solidFill>
              </a:defRPr>
            </a:lvl2pPr>
            <a:lvl3pPr marL="914220" indent="0" algn="ctr">
              <a:buNone/>
              <a:defRPr>
                <a:solidFill>
                  <a:schemeClr val="tx1">
                    <a:tint val="75000"/>
                  </a:schemeClr>
                </a:solidFill>
              </a:defRPr>
            </a:lvl3pPr>
            <a:lvl4pPr marL="1371330" indent="0" algn="ctr">
              <a:buNone/>
              <a:defRPr>
                <a:solidFill>
                  <a:schemeClr val="tx1">
                    <a:tint val="75000"/>
                  </a:schemeClr>
                </a:solidFill>
              </a:defRPr>
            </a:lvl4pPr>
            <a:lvl5pPr marL="1828440" indent="0" algn="ctr">
              <a:buNone/>
              <a:defRPr>
                <a:solidFill>
                  <a:schemeClr val="tx1">
                    <a:tint val="75000"/>
                  </a:schemeClr>
                </a:solidFill>
              </a:defRPr>
            </a:lvl5pPr>
            <a:lvl6pPr marL="2285550" indent="0" algn="ctr">
              <a:buNone/>
              <a:defRPr>
                <a:solidFill>
                  <a:schemeClr val="tx1">
                    <a:tint val="75000"/>
                  </a:schemeClr>
                </a:solidFill>
              </a:defRPr>
            </a:lvl6pPr>
            <a:lvl7pPr marL="2742660" indent="0" algn="ctr">
              <a:buNone/>
              <a:defRPr>
                <a:solidFill>
                  <a:schemeClr val="tx1">
                    <a:tint val="75000"/>
                  </a:schemeClr>
                </a:solidFill>
              </a:defRPr>
            </a:lvl7pPr>
            <a:lvl8pPr marL="3199770" indent="0" algn="ctr">
              <a:buNone/>
              <a:defRPr>
                <a:solidFill>
                  <a:schemeClr val="tx1">
                    <a:tint val="75000"/>
                  </a:schemeClr>
                </a:solidFill>
              </a:defRPr>
            </a:lvl8pPr>
            <a:lvl9pPr marL="3656879" indent="0" algn="ctr">
              <a:buNone/>
              <a:defRPr>
                <a:solidFill>
                  <a:schemeClr val="tx1">
                    <a:tint val="75000"/>
                  </a:schemeClr>
                </a:solidFill>
              </a:defRPr>
            </a:lvl9pPr>
          </a:lstStyle>
          <a:p>
            <a:r>
              <a:rPr lang="nl-NL" smtClean="0"/>
              <a:t>Klik om de titelstijl van het model te bewerken</a:t>
            </a:r>
            <a:endParaRPr lang="nl-NL" dirty="0"/>
          </a:p>
        </p:txBody>
      </p:sp>
      <p:sp>
        <p:nvSpPr>
          <p:cNvPr id="4" name="Tijdelijke aanduiding voor datum 3"/>
          <p:cNvSpPr>
            <a:spLocks noGrp="1"/>
          </p:cNvSpPr>
          <p:nvPr>
            <p:ph type="dt" sz="half" idx="10"/>
          </p:nvPr>
        </p:nvSpPr>
        <p:spPr/>
        <p:txBody>
          <a:bodyPr/>
          <a:lstStyle>
            <a:lvl1pPr defTabSz="914400" eaLnBrk="0" hangingPunct="0">
              <a:defRPr>
                <a:ea typeface="+mn-ea"/>
              </a:defRPr>
            </a:lvl1pPr>
          </a:lstStyle>
          <a:p>
            <a:pPr>
              <a:defRPr/>
            </a:pPr>
            <a:fld id="{2261A1E3-1FCD-48A0-B017-5EC13AD8560C}" type="datetime1">
              <a:rPr lang="nl-NL" altLang="nl-NL"/>
              <a:pPr>
                <a:defRPr/>
              </a:pPr>
              <a:t>27-10-2015</a:t>
            </a:fld>
            <a:endParaRPr lang="nl-NL" altLang="nl-NL"/>
          </a:p>
        </p:txBody>
      </p:sp>
      <p:sp>
        <p:nvSpPr>
          <p:cNvPr id="5"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E9A2E291-A11C-411E-AD5A-1EDFD9CF4ED9}" type="slidenum">
              <a:rPr lang="nl-NL" altLang="nl-NL"/>
              <a:pPr>
                <a:defRPr/>
              </a:pPr>
              <a:t>‹#›</a:t>
            </a:fld>
            <a:endParaRPr lang="nl-NL" alt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3" name="Rechte verbindingslijn 2"/>
          <p:cNvCxnSpPr/>
          <p:nvPr userDrawn="1"/>
        </p:nvCxnSpPr>
        <p:spPr>
          <a:xfrm flipV="1">
            <a:off x="1058863" y="1522413"/>
            <a:ext cx="495300" cy="7937"/>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954398" y="1715631"/>
            <a:ext cx="6400800" cy="1470025"/>
          </a:xfrm>
        </p:spPr>
        <p:txBody>
          <a:bodyPr/>
          <a:lstStyle>
            <a:lvl1pPr algn="l">
              <a:defRPr sz="3200" b="1" baseline="0">
                <a:solidFill>
                  <a:schemeClr val="tx1"/>
                </a:solidFill>
                <a:latin typeface="Verdana"/>
                <a:cs typeface="Verdana"/>
              </a:defRPr>
            </a:lvl1pPr>
          </a:lstStyle>
          <a:p>
            <a:r>
              <a:rPr lang="nl-NL" dirty="0" smtClean="0"/>
              <a:t>Titel</a:t>
            </a:r>
            <a:endParaRPr lang="nl-NL" dirty="0"/>
          </a:p>
        </p:txBody>
      </p:sp>
      <p:sp>
        <p:nvSpPr>
          <p:cNvPr id="4" name="Tijdelijke aanduiding voor datum 3"/>
          <p:cNvSpPr>
            <a:spLocks noGrp="1"/>
          </p:cNvSpPr>
          <p:nvPr>
            <p:ph type="dt" sz="half" idx="10"/>
          </p:nvPr>
        </p:nvSpPr>
        <p:spPr/>
        <p:txBody>
          <a:bodyPr/>
          <a:lstStyle>
            <a:lvl1pPr defTabSz="914400" eaLnBrk="0" hangingPunct="0">
              <a:defRPr>
                <a:ea typeface="+mn-ea"/>
              </a:defRPr>
            </a:lvl1pPr>
          </a:lstStyle>
          <a:p>
            <a:pPr>
              <a:defRPr/>
            </a:pPr>
            <a:fld id="{CD369020-848A-4504-9469-7A7664744D63}" type="datetime1">
              <a:rPr lang="nl-NL" altLang="nl-NL"/>
              <a:pPr>
                <a:defRPr/>
              </a:pPr>
              <a:t>27-10-2015</a:t>
            </a:fld>
            <a:endParaRPr lang="nl-NL" altLang="nl-NL"/>
          </a:p>
        </p:txBody>
      </p:sp>
      <p:sp>
        <p:nvSpPr>
          <p:cNvPr id="5"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DDA6E663-1BD6-49E3-AFCB-EC09A7A429F0}" type="slidenum">
              <a:rPr lang="nl-NL" altLang="nl-NL"/>
              <a:pPr>
                <a:defRPr/>
              </a:pPr>
              <a:t>‹#›</a:t>
            </a:fld>
            <a:endParaRPr lang="nl-NL" alt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934924" y="240281"/>
            <a:ext cx="6912128" cy="354840"/>
          </a:xfrm>
        </p:spPr>
        <p:txBody>
          <a:bodyPr/>
          <a:lstStyle/>
          <a:p>
            <a:r>
              <a:rPr lang="nl-NL" dirty="0" smtClean="0"/>
              <a:t>Titelstijl van model bewerken</a:t>
            </a:r>
            <a:endParaRPr lang="nl-NL" dirty="0"/>
          </a:p>
        </p:txBody>
      </p:sp>
      <p:sp>
        <p:nvSpPr>
          <p:cNvPr id="3" name="Tijdelijke aanduiding voor datum 3"/>
          <p:cNvSpPr>
            <a:spLocks noGrp="1"/>
          </p:cNvSpPr>
          <p:nvPr>
            <p:ph type="dt" sz="half" idx="10"/>
          </p:nvPr>
        </p:nvSpPr>
        <p:spPr/>
        <p:txBody>
          <a:bodyPr/>
          <a:lstStyle>
            <a:lvl1pPr defTabSz="914400" eaLnBrk="0" hangingPunct="0">
              <a:defRPr>
                <a:ea typeface="+mn-ea"/>
              </a:defRPr>
            </a:lvl1pPr>
          </a:lstStyle>
          <a:p>
            <a:pPr>
              <a:defRPr/>
            </a:pPr>
            <a:fld id="{82403B4C-F721-4549-9C8A-57D46552C2AF}" type="datetime1">
              <a:rPr lang="nl-NL" altLang="nl-NL"/>
              <a:pPr>
                <a:defRPr/>
              </a:pPr>
              <a:t>27-10-2015</a:t>
            </a:fld>
            <a:endParaRPr lang="nl-NL" altLang="nl-NL"/>
          </a:p>
        </p:txBody>
      </p:sp>
      <p:sp>
        <p:nvSpPr>
          <p:cNvPr id="4"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5"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D044858F-049A-4410-9BCD-27F274507A35}" type="slidenum">
              <a:rPr lang="nl-NL" altLang="nl-NL"/>
              <a:pPr>
                <a:defRPr/>
              </a:pPr>
              <a:t>‹#›</a:t>
            </a:fld>
            <a:endParaRPr lang="nl-NL" alt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 en objec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Afbeelding 5" descr="wereldkaart.gif"/>
          <p:cNvPicPr>
            <a:picLocks noChangeAspect="1"/>
          </p:cNvPicPr>
          <p:nvPr userDrawn="1"/>
        </p:nvPicPr>
        <p:blipFill>
          <a:blip r:embed="rId3" cstate="print"/>
          <a:srcRect/>
          <a:stretch>
            <a:fillRect/>
          </a:stretch>
        </p:blipFill>
        <p:spPr bwMode="auto">
          <a:xfrm>
            <a:off x="849313" y="1338263"/>
            <a:ext cx="8294687" cy="4584700"/>
          </a:xfrm>
          <a:prstGeom prst="rect">
            <a:avLst/>
          </a:prstGeom>
          <a:noFill/>
          <a:ln w="9525">
            <a:noFill/>
            <a:miter lim="800000"/>
            <a:headEnd/>
            <a:tailEnd/>
          </a:ln>
        </p:spPr>
      </p:pic>
      <p:sp>
        <p:nvSpPr>
          <p:cNvPr id="2" name="Titel 1"/>
          <p:cNvSpPr>
            <a:spLocks noGrp="1"/>
          </p:cNvSpPr>
          <p:nvPr>
            <p:ph type="title"/>
          </p:nvPr>
        </p:nvSpPr>
        <p:spPr>
          <a:xfrm>
            <a:off x="1934924" y="240281"/>
            <a:ext cx="6912128" cy="354840"/>
          </a:xfrm>
        </p:spPr>
        <p:txBody>
          <a:bodyPr/>
          <a:lstStyle/>
          <a:p>
            <a:r>
              <a:rPr lang="nl-NL" dirty="0" smtClean="0"/>
              <a:t>Titelstijl van model bewerken</a:t>
            </a:r>
            <a:endParaRPr lang="nl-NL" dirty="0"/>
          </a:p>
        </p:txBody>
      </p:sp>
      <p:sp>
        <p:nvSpPr>
          <p:cNvPr id="4" name="Tijdelijke aanduiding voor datum 3"/>
          <p:cNvSpPr>
            <a:spLocks noGrp="1"/>
          </p:cNvSpPr>
          <p:nvPr>
            <p:ph type="dt" sz="half" idx="10"/>
          </p:nvPr>
        </p:nvSpPr>
        <p:spPr/>
        <p:txBody>
          <a:bodyPr/>
          <a:lstStyle>
            <a:lvl1pPr defTabSz="914400" eaLnBrk="0" hangingPunct="0">
              <a:defRPr>
                <a:ea typeface="+mn-ea"/>
              </a:defRPr>
            </a:lvl1pPr>
          </a:lstStyle>
          <a:p>
            <a:pPr>
              <a:defRPr/>
            </a:pPr>
            <a:fld id="{C03783A8-64B5-4297-A62B-42AE7A0614E9}" type="datetime1">
              <a:rPr lang="nl-NL" altLang="nl-NL"/>
              <a:pPr>
                <a:defRPr/>
              </a:pPr>
              <a:t>27-10-2015</a:t>
            </a:fld>
            <a:endParaRPr lang="nl-NL" altLang="nl-NL"/>
          </a:p>
        </p:txBody>
      </p:sp>
      <p:sp>
        <p:nvSpPr>
          <p:cNvPr id="5"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0E806877-EC98-4A82-A24C-127D43F0D1E3}" type="slidenum">
              <a:rPr lang="nl-NL" altLang="nl-NL"/>
              <a:pPr>
                <a:defRPr/>
              </a:pPr>
              <a:t>‹#›</a:t>
            </a:fld>
            <a:endParaRPr lang="nl-NL" alt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ekop">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kstvak 1"/>
          <p:cNvSpPr txBox="1">
            <a:spLocks noChangeArrowheads="1"/>
          </p:cNvSpPr>
          <p:nvPr userDrawn="1"/>
        </p:nvSpPr>
        <p:spPr bwMode="auto">
          <a:xfrm>
            <a:off x="1608138" y="1571625"/>
            <a:ext cx="6018212" cy="465138"/>
          </a:xfrm>
          <a:prstGeom prst="rect">
            <a:avLst/>
          </a:prstGeom>
          <a:noFill/>
          <a:ln>
            <a:noFill/>
          </a:ln>
          <a:extLst/>
        </p:spPr>
        <p:txBody>
          <a:bodyPr lIns="64277" tIns="32138" rIns="64277" bIns="32138">
            <a:spAutoFit/>
          </a:bodyPr>
          <a:lstStyle>
            <a:lvl1pPr eaLnBrk="0" hangingPunct="0">
              <a:defRPr sz="2600">
                <a:solidFill>
                  <a:schemeClr val="tx1"/>
                </a:solidFill>
                <a:latin typeface="Arial" charset="0"/>
                <a:ea typeface="ＭＳ Ｐゴシック" charset="0"/>
                <a:cs typeface="ＭＳ Ｐゴシック" charset="0"/>
              </a:defRPr>
            </a:lvl1pPr>
            <a:lvl2pPr marL="37931725" indent="-3747452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57200" eaLnBrk="0" fontAlgn="base" hangingPunct="0">
              <a:spcBef>
                <a:spcPct val="0"/>
              </a:spcBef>
              <a:spcAft>
                <a:spcPct val="0"/>
              </a:spcAft>
              <a:defRPr sz="2600">
                <a:solidFill>
                  <a:schemeClr val="tx1"/>
                </a:solidFill>
                <a:latin typeface="Arial" charset="0"/>
                <a:ea typeface="ＭＳ Ｐゴシック" charset="0"/>
              </a:defRPr>
            </a:lvl6pPr>
            <a:lvl7pPr marL="914400" eaLnBrk="0" fontAlgn="base" hangingPunct="0">
              <a:spcBef>
                <a:spcPct val="0"/>
              </a:spcBef>
              <a:spcAft>
                <a:spcPct val="0"/>
              </a:spcAft>
              <a:defRPr sz="2600">
                <a:solidFill>
                  <a:schemeClr val="tx1"/>
                </a:solidFill>
                <a:latin typeface="Arial" charset="0"/>
                <a:ea typeface="ＭＳ Ｐゴシック" charset="0"/>
              </a:defRPr>
            </a:lvl7pPr>
            <a:lvl8pPr marL="1371600" eaLnBrk="0" fontAlgn="base" hangingPunct="0">
              <a:spcBef>
                <a:spcPct val="0"/>
              </a:spcBef>
              <a:spcAft>
                <a:spcPct val="0"/>
              </a:spcAft>
              <a:defRPr sz="2600">
                <a:solidFill>
                  <a:schemeClr val="tx1"/>
                </a:solidFill>
                <a:latin typeface="Arial" charset="0"/>
                <a:ea typeface="ＭＳ Ｐゴシック" charset="0"/>
              </a:defRPr>
            </a:lvl8pPr>
            <a:lvl9pPr marL="1828800" eaLnBrk="0" fontAlgn="base" hangingPunct="0">
              <a:spcBef>
                <a:spcPct val="0"/>
              </a:spcBef>
              <a:spcAft>
                <a:spcPct val="0"/>
              </a:spcAft>
              <a:defRPr sz="2600">
                <a:solidFill>
                  <a:schemeClr val="tx1"/>
                </a:solidFill>
                <a:latin typeface="Arial" charset="0"/>
                <a:ea typeface="ＭＳ Ｐゴシック" charset="0"/>
              </a:defRPr>
            </a:lvl9pPr>
          </a:lstStyle>
          <a:p>
            <a:pPr defTabSz="456416" eaLnBrk="1" hangingPunct="1">
              <a:defRPr/>
            </a:pPr>
            <a:endParaRPr lang="nl-NL" dirty="0">
              <a:solidFill>
                <a:prstClr val="black"/>
              </a:solidFill>
              <a:latin typeface="Verdana"/>
            </a:endParaRPr>
          </a:p>
        </p:txBody>
      </p:sp>
      <p:sp>
        <p:nvSpPr>
          <p:cNvPr id="3" name="Tijdelijke aanduiding voor datum 3"/>
          <p:cNvSpPr>
            <a:spLocks noGrp="1"/>
          </p:cNvSpPr>
          <p:nvPr>
            <p:ph type="dt" sz="half" idx="10"/>
          </p:nvPr>
        </p:nvSpPr>
        <p:spPr/>
        <p:txBody>
          <a:bodyPr/>
          <a:lstStyle>
            <a:lvl1pPr defTabSz="914400" eaLnBrk="0" hangingPunct="0">
              <a:defRPr>
                <a:ea typeface="+mn-ea"/>
              </a:defRPr>
            </a:lvl1pPr>
          </a:lstStyle>
          <a:p>
            <a:pPr>
              <a:defRPr/>
            </a:pPr>
            <a:fld id="{11431E91-FAF4-43BF-B103-9EEF986C2CC2}" type="datetime1">
              <a:rPr lang="nl-NL" altLang="nl-NL"/>
              <a:pPr>
                <a:defRPr/>
              </a:pPr>
              <a:t>27-10-2015</a:t>
            </a:fld>
            <a:endParaRPr lang="nl-NL" altLang="nl-NL"/>
          </a:p>
        </p:txBody>
      </p:sp>
      <p:sp>
        <p:nvSpPr>
          <p:cNvPr id="4"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5"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54FC4222-C23B-4293-88B3-13CC26D13064}" type="slidenum">
              <a:rPr lang="nl-NL" altLang="nl-NL"/>
              <a:pPr>
                <a:defRPr/>
              </a:pPr>
              <a:t>‹#›</a:t>
            </a:fld>
            <a:endParaRPr lang="nl-NL" alt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3"/>
          <p:cNvSpPr>
            <a:spLocks noGrp="1"/>
          </p:cNvSpPr>
          <p:nvPr>
            <p:ph type="dt" sz="half" idx="10"/>
          </p:nvPr>
        </p:nvSpPr>
        <p:spPr/>
        <p:txBody>
          <a:bodyPr/>
          <a:lstStyle>
            <a:lvl1pPr defTabSz="914400" eaLnBrk="0" hangingPunct="0">
              <a:defRPr>
                <a:ea typeface="+mn-ea"/>
              </a:defRPr>
            </a:lvl1pPr>
          </a:lstStyle>
          <a:p>
            <a:pPr>
              <a:defRPr/>
            </a:pPr>
            <a:fld id="{9A811173-001C-48B7-8689-631214A7C77E}" type="datetime1">
              <a:rPr lang="nl-NL" altLang="nl-NL"/>
              <a:pPr>
                <a:defRPr/>
              </a:pPr>
              <a:t>27-10-2015</a:t>
            </a:fld>
            <a:endParaRPr lang="nl-NL" altLang="nl-NL"/>
          </a:p>
        </p:txBody>
      </p:sp>
      <p:sp>
        <p:nvSpPr>
          <p:cNvPr id="4"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5"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912D8F78-D2E4-4767-ABB0-32B5CCC6AAB5}" type="slidenum">
              <a:rPr lang="nl-NL" altLang="nl-NL"/>
              <a:pPr>
                <a:defRPr/>
              </a:pPr>
              <a:t>‹#›</a:t>
            </a:fld>
            <a:endParaRPr lang="nl-NL" alt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en-US" altLang="nl-NL"/>
          </a:p>
        </p:txBody>
      </p:sp>
      <p:sp>
        <p:nvSpPr>
          <p:cNvPr id="6" name="Slide Number Placeholder 5"/>
          <p:cNvSpPr>
            <a:spLocks noGrp="1"/>
          </p:cNvSpPr>
          <p:nvPr>
            <p:ph type="sldNum" sz="quarter" idx="12"/>
          </p:nvPr>
        </p:nvSpPr>
        <p:spPr/>
        <p:txBody>
          <a:bodyPr/>
          <a:lstStyle>
            <a:lvl1pPr>
              <a:defRPr/>
            </a:lvl1pPr>
          </a:lstStyle>
          <a:p>
            <a:pPr>
              <a:defRPr/>
            </a:pPr>
            <a:fld id="{53E0349E-7CD2-4C5A-9F5E-1419ECFB9F3E}" type="slidenum">
              <a:rPr lang="en-US" altLang="nl-NL"/>
              <a:pPr>
                <a:defRPr/>
              </a:pPr>
              <a:t>‹#›</a:t>
            </a:fld>
            <a:endParaRPr lang="en-US" alt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eg">
    <p:bg>
      <p:bgPr>
        <a:solidFill>
          <a:srgbClr val="558ED5"/>
        </a:solidFill>
        <a:effectLst/>
      </p:bgPr>
    </p:bg>
    <p:spTree>
      <p:nvGrpSpPr>
        <p:cNvPr id="1" name=""/>
        <p:cNvGrpSpPr/>
        <p:nvPr/>
      </p:nvGrpSpPr>
      <p:grpSpPr>
        <a:xfrm>
          <a:off x="0" y="0"/>
          <a:ext cx="0" cy="0"/>
          <a:chOff x="0" y="0"/>
          <a:chExt cx="0" cy="0"/>
        </a:xfrm>
      </p:grpSpPr>
      <p:pic>
        <p:nvPicPr>
          <p:cNvPr id="3" name="Afbeelding 1" descr="volg_foto.gi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itel 6"/>
          <p:cNvSpPr>
            <a:spLocks noGrp="1"/>
          </p:cNvSpPr>
          <p:nvPr>
            <p:ph type="title"/>
          </p:nvPr>
        </p:nvSpPr>
        <p:spPr>
          <a:xfrm>
            <a:off x="1934112" y="247981"/>
            <a:ext cx="7102201" cy="354840"/>
          </a:xfrm>
        </p:spPr>
        <p:txBody>
          <a:bodyPr/>
          <a:lstStyle/>
          <a:p>
            <a:r>
              <a:rPr lang="nl-NL" dirty="0" smtClean="0"/>
              <a:t>Titelstijl van model bewerken</a:t>
            </a:r>
            <a:endParaRPr lang="nl-NL" dirty="0"/>
          </a:p>
        </p:txBody>
      </p:sp>
      <p:sp>
        <p:nvSpPr>
          <p:cNvPr id="4" name="Tijdelijke aanduiding voor datum 3"/>
          <p:cNvSpPr>
            <a:spLocks noGrp="1"/>
          </p:cNvSpPr>
          <p:nvPr>
            <p:ph type="dt" sz="half" idx="10"/>
          </p:nvPr>
        </p:nvSpPr>
        <p:spPr/>
        <p:txBody>
          <a:bodyPr/>
          <a:lstStyle>
            <a:lvl1pPr defTabSz="914400" eaLnBrk="0" hangingPunct="0">
              <a:defRPr>
                <a:ea typeface="+mn-ea"/>
              </a:defRPr>
            </a:lvl1pPr>
          </a:lstStyle>
          <a:p>
            <a:pPr>
              <a:defRPr/>
            </a:pPr>
            <a:fld id="{A0BDFFFF-941B-4777-A91F-E8D5332EFAE7}" type="datetime1">
              <a:rPr lang="nl-NL" altLang="nl-NL"/>
              <a:pPr>
                <a:defRPr/>
              </a:pPr>
              <a:t>27-10-2015</a:t>
            </a:fld>
            <a:endParaRPr lang="nl-NL" altLang="nl-NL"/>
          </a:p>
        </p:txBody>
      </p:sp>
      <p:sp>
        <p:nvSpPr>
          <p:cNvPr id="5"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DEB5EE00-AD0F-4473-9E4F-CACD8B36FE16}" type="slidenum">
              <a:rPr lang="nl-NL" altLang="nl-NL"/>
              <a:pPr>
                <a:defRPr/>
              </a:pPr>
              <a:t>‹#›</a:t>
            </a:fld>
            <a:endParaRPr lang="nl-NL" alt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Lee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Afbeelding 1" descr="volg_foto.gif"/>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itel 6"/>
          <p:cNvSpPr>
            <a:spLocks noGrp="1"/>
          </p:cNvSpPr>
          <p:nvPr>
            <p:ph type="title"/>
          </p:nvPr>
        </p:nvSpPr>
        <p:spPr>
          <a:xfrm>
            <a:off x="1934112" y="247981"/>
            <a:ext cx="7102201" cy="354840"/>
          </a:xfrm>
        </p:spPr>
        <p:txBody>
          <a:bodyPr/>
          <a:lstStyle/>
          <a:p>
            <a:r>
              <a:rPr lang="nl-NL" dirty="0" smtClean="0"/>
              <a:t>Titelstijl van model bewerken</a:t>
            </a:r>
            <a:endParaRPr lang="nl-NL" dirty="0"/>
          </a:p>
        </p:txBody>
      </p:sp>
      <p:sp>
        <p:nvSpPr>
          <p:cNvPr id="4" name="Tijdelijke aanduiding voor datum 3"/>
          <p:cNvSpPr>
            <a:spLocks noGrp="1"/>
          </p:cNvSpPr>
          <p:nvPr>
            <p:ph type="dt" sz="half" idx="10"/>
          </p:nvPr>
        </p:nvSpPr>
        <p:spPr/>
        <p:txBody>
          <a:bodyPr/>
          <a:lstStyle>
            <a:lvl1pPr defTabSz="914400" eaLnBrk="0" hangingPunct="0">
              <a:defRPr>
                <a:ea typeface="+mn-ea"/>
              </a:defRPr>
            </a:lvl1pPr>
          </a:lstStyle>
          <a:p>
            <a:pPr>
              <a:defRPr/>
            </a:pPr>
            <a:fld id="{A0FC47C6-1E8C-429A-8AF8-E2F795420A73}" type="datetime1">
              <a:rPr lang="nl-NL" altLang="nl-NL"/>
              <a:pPr>
                <a:defRPr/>
              </a:pPr>
              <a:t>27-10-2015</a:t>
            </a:fld>
            <a:endParaRPr lang="nl-NL" altLang="nl-NL"/>
          </a:p>
        </p:txBody>
      </p:sp>
      <p:sp>
        <p:nvSpPr>
          <p:cNvPr id="5"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A457AA08-C641-411A-87A4-6C7B63B0B24C}" type="slidenum">
              <a:rPr lang="nl-NL" altLang="nl-NL"/>
              <a:pPr>
                <a:defRPr/>
              </a:pPr>
              <a:t>‹#›</a:t>
            </a:fld>
            <a:endParaRPr lang="nl-NL" alt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Tijdelijke aanduiding voor datum 3"/>
          <p:cNvSpPr>
            <a:spLocks noGrp="1"/>
          </p:cNvSpPr>
          <p:nvPr>
            <p:ph type="dt" sz="half" idx="10"/>
          </p:nvPr>
        </p:nvSpPr>
        <p:spPr/>
        <p:txBody>
          <a:bodyPr/>
          <a:lstStyle>
            <a:lvl1pPr defTabSz="914400" eaLnBrk="0" hangingPunct="0">
              <a:defRPr>
                <a:ea typeface="+mn-ea"/>
              </a:defRPr>
            </a:lvl1pPr>
          </a:lstStyle>
          <a:p>
            <a:pPr>
              <a:defRPr/>
            </a:pPr>
            <a:fld id="{AD9E0ADC-6FF2-4343-96E5-69C2F7C35E31}" type="datetime1">
              <a:rPr lang="nl-NL" altLang="nl-NL"/>
              <a:pPr>
                <a:defRPr/>
              </a:pPr>
              <a:t>27-10-2015</a:t>
            </a:fld>
            <a:endParaRPr lang="nl-NL" altLang="nl-NL"/>
          </a:p>
        </p:txBody>
      </p:sp>
      <p:sp>
        <p:nvSpPr>
          <p:cNvPr id="4"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5" name="Tijdelijke aanduiding voor dianummer 5"/>
          <p:cNvSpPr>
            <a:spLocks noGrp="1"/>
          </p:cNvSpPr>
          <p:nvPr>
            <p:ph type="sldNum" sz="quarter" idx="12"/>
          </p:nvPr>
        </p:nvSpPr>
        <p:spPr/>
        <p:txBody>
          <a:bodyPr/>
          <a:lstStyle>
            <a:lvl1pPr defTabSz="914400" eaLnBrk="0" hangingPunct="0">
              <a:defRPr>
                <a:ea typeface="+mn-ea"/>
              </a:defRPr>
            </a:lvl1pPr>
          </a:lstStyle>
          <a:p>
            <a:pPr>
              <a:defRPr/>
            </a:pPr>
            <a:fld id="{1AF68EF8-8548-4709-B444-1FD652B85C3D}" type="slidenum">
              <a:rPr lang="nl-NL" altLang="nl-NL"/>
              <a:pPr>
                <a:defRPr/>
              </a:pPr>
              <a:t>‹#›</a:t>
            </a:fld>
            <a:endParaRPr lang="nl-NL" alt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ltLang="nl-NL"/>
          </a:p>
        </p:txBody>
      </p:sp>
      <p:sp>
        <p:nvSpPr>
          <p:cNvPr id="6" name="Footer Placeholder 4"/>
          <p:cNvSpPr>
            <a:spLocks noGrp="1"/>
          </p:cNvSpPr>
          <p:nvPr>
            <p:ph type="ftr" sz="quarter" idx="11"/>
          </p:nvPr>
        </p:nvSpPr>
        <p:spPr/>
        <p:txBody>
          <a:bodyPr/>
          <a:lstStyle>
            <a:lvl1pPr>
              <a:defRPr/>
            </a:lvl1pPr>
          </a:lstStyle>
          <a:p>
            <a:pPr>
              <a:defRPr/>
            </a:pPr>
            <a:endParaRPr lang="en-US" altLang="nl-NL"/>
          </a:p>
        </p:txBody>
      </p:sp>
      <p:sp>
        <p:nvSpPr>
          <p:cNvPr id="7" name="Slide Number Placeholder 5"/>
          <p:cNvSpPr>
            <a:spLocks noGrp="1"/>
          </p:cNvSpPr>
          <p:nvPr>
            <p:ph type="sldNum" sz="quarter" idx="12"/>
          </p:nvPr>
        </p:nvSpPr>
        <p:spPr/>
        <p:txBody>
          <a:bodyPr/>
          <a:lstStyle>
            <a:lvl1pPr>
              <a:defRPr/>
            </a:lvl1pPr>
          </a:lstStyle>
          <a:p>
            <a:pPr>
              <a:defRPr/>
            </a:pPr>
            <a:fld id="{B657DD5C-AA7A-4245-9369-2D81BB7AE371}" type="slidenum">
              <a:rPr lang="en-US" altLang="nl-NL"/>
              <a:pPr>
                <a:defRPr/>
              </a:pPr>
              <a:t>‹#›</a:t>
            </a:fld>
            <a:endParaRPr lang="en-US" alt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ltLang="nl-NL"/>
          </a:p>
        </p:txBody>
      </p:sp>
      <p:sp>
        <p:nvSpPr>
          <p:cNvPr id="8" name="Footer Placeholder 4"/>
          <p:cNvSpPr>
            <a:spLocks noGrp="1"/>
          </p:cNvSpPr>
          <p:nvPr>
            <p:ph type="ftr" sz="quarter" idx="11"/>
          </p:nvPr>
        </p:nvSpPr>
        <p:spPr/>
        <p:txBody>
          <a:bodyPr/>
          <a:lstStyle>
            <a:lvl1pPr>
              <a:defRPr/>
            </a:lvl1pPr>
          </a:lstStyle>
          <a:p>
            <a:pPr>
              <a:defRPr/>
            </a:pPr>
            <a:endParaRPr lang="en-US" altLang="nl-NL"/>
          </a:p>
        </p:txBody>
      </p:sp>
      <p:sp>
        <p:nvSpPr>
          <p:cNvPr id="9" name="Slide Number Placeholder 5"/>
          <p:cNvSpPr>
            <a:spLocks noGrp="1"/>
          </p:cNvSpPr>
          <p:nvPr>
            <p:ph type="sldNum" sz="quarter" idx="12"/>
          </p:nvPr>
        </p:nvSpPr>
        <p:spPr/>
        <p:txBody>
          <a:bodyPr/>
          <a:lstStyle>
            <a:lvl1pPr>
              <a:defRPr/>
            </a:lvl1pPr>
          </a:lstStyle>
          <a:p>
            <a:pPr>
              <a:defRPr/>
            </a:pPr>
            <a:fld id="{04737B26-66F8-4D24-85EC-D13E89D502F3}" type="slidenum">
              <a:rPr lang="en-US" altLang="nl-NL"/>
              <a:pPr>
                <a:defRPr/>
              </a:pPr>
              <a:t>‹#›</a:t>
            </a:fld>
            <a:endParaRPr lang="en-US" alt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ltLang="nl-NL"/>
          </a:p>
        </p:txBody>
      </p:sp>
      <p:sp>
        <p:nvSpPr>
          <p:cNvPr id="4" name="Footer Placeholder 4"/>
          <p:cNvSpPr>
            <a:spLocks noGrp="1"/>
          </p:cNvSpPr>
          <p:nvPr>
            <p:ph type="ftr" sz="quarter" idx="11"/>
          </p:nvPr>
        </p:nvSpPr>
        <p:spPr/>
        <p:txBody>
          <a:bodyPr/>
          <a:lstStyle>
            <a:lvl1pPr>
              <a:defRPr/>
            </a:lvl1pPr>
          </a:lstStyle>
          <a:p>
            <a:pPr>
              <a:defRPr/>
            </a:pPr>
            <a:endParaRPr lang="en-US" altLang="nl-NL"/>
          </a:p>
        </p:txBody>
      </p:sp>
      <p:sp>
        <p:nvSpPr>
          <p:cNvPr id="5" name="Slide Number Placeholder 5"/>
          <p:cNvSpPr>
            <a:spLocks noGrp="1"/>
          </p:cNvSpPr>
          <p:nvPr>
            <p:ph type="sldNum" sz="quarter" idx="12"/>
          </p:nvPr>
        </p:nvSpPr>
        <p:spPr/>
        <p:txBody>
          <a:bodyPr/>
          <a:lstStyle>
            <a:lvl1pPr>
              <a:defRPr/>
            </a:lvl1pPr>
          </a:lstStyle>
          <a:p>
            <a:pPr>
              <a:defRPr/>
            </a:pPr>
            <a:fld id="{E84E3D7A-E534-4FA5-BEB7-6210D7B33223}" type="slidenum">
              <a:rPr lang="en-US" altLang="nl-NL"/>
              <a:pPr>
                <a:defRPr/>
              </a:pPr>
              <a:t>‹#›</a:t>
            </a:fld>
            <a:endParaRPr lang="en-US" alt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nl-NL"/>
          </a:p>
        </p:txBody>
      </p:sp>
      <p:sp>
        <p:nvSpPr>
          <p:cNvPr id="3" name="Footer Placeholder 4"/>
          <p:cNvSpPr>
            <a:spLocks noGrp="1"/>
          </p:cNvSpPr>
          <p:nvPr>
            <p:ph type="ftr" sz="quarter" idx="11"/>
          </p:nvPr>
        </p:nvSpPr>
        <p:spPr/>
        <p:txBody>
          <a:bodyPr/>
          <a:lstStyle>
            <a:lvl1pPr>
              <a:defRPr/>
            </a:lvl1pPr>
          </a:lstStyle>
          <a:p>
            <a:pPr>
              <a:defRPr/>
            </a:pPr>
            <a:endParaRPr lang="en-US" altLang="nl-NL"/>
          </a:p>
        </p:txBody>
      </p:sp>
      <p:sp>
        <p:nvSpPr>
          <p:cNvPr id="4" name="Slide Number Placeholder 5"/>
          <p:cNvSpPr>
            <a:spLocks noGrp="1"/>
          </p:cNvSpPr>
          <p:nvPr>
            <p:ph type="sldNum" sz="quarter" idx="12"/>
          </p:nvPr>
        </p:nvSpPr>
        <p:spPr/>
        <p:txBody>
          <a:bodyPr/>
          <a:lstStyle>
            <a:lvl1pPr>
              <a:defRPr/>
            </a:lvl1pPr>
          </a:lstStyle>
          <a:p>
            <a:pPr>
              <a:defRPr/>
            </a:pPr>
            <a:fld id="{F700803D-C095-479E-AF1F-3D03689642F6}" type="slidenum">
              <a:rPr lang="en-US" altLang="nl-NL"/>
              <a:pPr>
                <a:defRPr/>
              </a:pPr>
              <a:t>‹#›</a:t>
            </a:fld>
            <a:endParaRPr lang="en-US" alt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nl-NL"/>
          </a:p>
        </p:txBody>
      </p:sp>
      <p:sp>
        <p:nvSpPr>
          <p:cNvPr id="6" name="Footer Placeholder 4"/>
          <p:cNvSpPr>
            <a:spLocks noGrp="1"/>
          </p:cNvSpPr>
          <p:nvPr>
            <p:ph type="ftr" sz="quarter" idx="11"/>
          </p:nvPr>
        </p:nvSpPr>
        <p:spPr/>
        <p:txBody>
          <a:bodyPr/>
          <a:lstStyle>
            <a:lvl1pPr>
              <a:defRPr/>
            </a:lvl1pPr>
          </a:lstStyle>
          <a:p>
            <a:pPr>
              <a:defRPr/>
            </a:pPr>
            <a:endParaRPr lang="en-US" altLang="nl-NL"/>
          </a:p>
        </p:txBody>
      </p:sp>
      <p:sp>
        <p:nvSpPr>
          <p:cNvPr id="7" name="Slide Number Placeholder 5"/>
          <p:cNvSpPr>
            <a:spLocks noGrp="1"/>
          </p:cNvSpPr>
          <p:nvPr>
            <p:ph type="sldNum" sz="quarter" idx="12"/>
          </p:nvPr>
        </p:nvSpPr>
        <p:spPr/>
        <p:txBody>
          <a:bodyPr/>
          <a:lstStyle>
            <a:lvl1pPr>
              <a:defRPr/>
            </a:lvl1pPr>
          </a:lstStyle>
          <a:p>
            <a:pPr>
              <a:defRPr/>
            </a:pPr>
            <a:fld id="{3C364CEF-5604-453B-9C1C-AE9CA2AF51B6}" type="slidenum">
              <a:rPr lang="en-US" altLang="nl-NL"/>
              <a:pPr>
                <a:defRPr/>
              </a:pPr>
              <a:t>‹#›</a:t>
            </a:fld>
            <a:endParaRPr lang="en-US" alt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nl-NL"/>
          </a:p>
        </p:txBody>
      </p:sp>
      <p:sp>
        <p:nvSpPr>
          <p:cNvPr id="6" name="Footer Placeholder 4"/>
          <p:cNvSpPr>
            <a:spLocks noGrp="1"/>
          </p:cNvSpPr>
          <p:nvPr>
            <p:ph type="ftr" sz="quarter" idx="11"/>
          </p:nvPr>
        </p:nvSpPr>
        <p:spPr/>
        <p:txBody>
          <a:bodyPr/>
          <a:lstStyle>
            <a:lvl1pPr>
              <a:defRPr/>
            </a:lvl1pPr>
          </a:lstStyle>
          <a:p>
            <a:pPr>
              <a:defRPr/>
            </a:pPr>
            <a:endParaRPr lang="en-US" altLang="nl-NL"/>
          </a:p>
        </p:txBody>
      </p:sp>
      <p:sp>
        <p:nvSpPr>
          <p:cNvPr id="7" name="Slide Number Placeholder 5"/>
          <p:cNvSpPr>
            <a:spLocks noGrp="1"/>
          </p:cNvSpPr>
          <p:nvPr>
            <p:ph type="sldNum" sz="quarter" idx="12"/>
          </p:nvPr>
        </p:nvSpPr>
        <p:spPr/>
        <p:txBody>
          <a:bodyPr/>
          <a:lstStyle>
            <a:lvl1pPr>
              <a:defRPr/>
            </a:lvl1pPr>
          </a:lstStyle>
          <a:p>
            <a:pPr>
              <a:defRPr/>
            </a:pPr>
            <a:fld id="{1F2AB311-EB3A-4D23-9F8C-F39ECCB4490E}" type="slidenum">
              <a:rPr lang="en-US" altLang="nl-NL"/>
              <a:pPr>
                <a:defRPr/>
              </a:pPr>
              <a:t>‹#›</a:t>
            </a:fld>
            <a:endParaRPr lang="en-US" alt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nl-NL" smtClean="0"/>
              <a:t>Click to edit Master title style</a:t>
            </a:r>
            <a:endParaRPr lang="nl-NL" alt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endParaRPr lang="nl-NL" alt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94FD68-57D7-4E5C-BF0E-941C69574C0A}" type="slidenum">
              <a:rPr lang="en-US" altLang="nl-NL"/>
              <a:pPr>
                <a:defRPr/>
              </a:pPr>
              <a:t>‹#›</a:t>
            </a:fld>
            <a:endParaRPr lang="en-US" altLang="nl-NL"/>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nl-NL" smtClean="0"/>
              <a:t>Click to edit Master title style</a:t>
            </a:r>
            <a:endParaRPr lang="nl-NL" altLang="nl-NL"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endParaRPr lang="nl-NL" alt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4E4B646E-66E2-4D07-A002-61BC25FFFF7B}" type="datetimeFigureOut">
              <a:rPr lang="nl-NL"/>
              <a:pPr>
                <a:defRPr/>
              </a:pPr>
              <a:t>27-10-2015</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5F31A1AC-4B89-4EED-A1EA-1F9CEE026A52}"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3074" name="Tijdelijke aanduiding voor titel 1"/>
          <p:cNvSpPr>
            <a:spLocks noGrp="1"/>
          </p:cNvSpPr>
          <p:nvPr>
            <p:ph type="title"/>
          </p:nvPr>
        </p:nvSpPr>
        <p:spPr bwMode="auto">
          <a:xfrm>
            <a:off x="1744663" y="180975"/>
            <a:ext cx="7102475" cy="354013"/>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nl-NL" altLang="nl-NL" smtClean="0"/>
              <a:t>Koptekst</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22" tIns="45711" rIns="91422" bIns="45711" numCol="1" anchor="ctr" anchorCtr="0" compatLnSpc="1">
            <a:prstTxWarp prst="textNoShape">
              <a:avLst/>
            </a:prstTxWarp>
          </a:bodyPr>
          <a:lstStyle>
            <a:lvl1pPr defTabSz="455333" eaLnBrk="1" hangingPunct="1">
              <a:defRPr sz="1300">
                <a:solidFill>
                  <a:srgbClr val="898989"/>
                </a:solidFill>
                <a:latin typeface="Calibri" pitchFamily="34" charset="0"/>
                <a:ea typeface="ＭＳ Ｐゴシック" pitchFamily="34" charset="-128"/>
              </a:defRPr>
            </a:lvl1pPr>
          </a:lstStyle>
          <a:p>
            <a:pPr>
              <a:defRPr/>
            </a:pPr>
            <a:fld id="{2017A4B0-57BA-40D1-A6D9-4A1EC59E7F0C}" type="datetime1">
              <a:rPr lang="nl-NL" altLang="nl-NL"/>
              <a:pPr>
                <a:defRPr/>
              </a:pPr>
              <a:t>27-10-2015</a:t>
            </a:fld>
            <a:endParaRPr lang="nl-NL" alt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22" tIns="45711" rIns="91422" bIns="45711" numCol="1" anchor="ctr" anchorCtr="0" compatLnSpc="1">
            <a:prstTxWarp prst="textNoShape">
              <a:avLst/>
            </a:prstTxWarp>
          </a:bodyPr>
          <a:lstStyle>
            <a:lvl1pPr algn="ctr" defTabSz="456416" eaLnBrk="1" hangingPunct="1">
              <a:defRPr sz="1300">
                <a:solidFill>
                  <a:srgbClr val="898989"/>
                </a:solidFill>
                <a:latin typeface="Calibri" charset="0"/>
                <a:ea typeface="ＭＳ Ｐゴシック" charset="0"/>
                <a:cs typeface="ＭＳ Ｐゴシック"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22" tIns="45711" rIns="91422" bIns="45711" numCol="1" anchor="ctr" anchorCtr="0" compatLnSpc="1">
            <a:prstTxWarp prst="textNoShape">
              <a:avLst/>
            </a:prstTxWarp>
          </a:bodyPr>
          <a:lstStyle>
            <a:lvl1pPr algn="r" defTabSz="455333" eaLnBrk="1" hangingPunct="1">
              <a:defRPr sz="1300">
                <a:solidFill>
                  <a:srgbClr val="898989"/>
                </a:solidFill>
                <a:latin typeface="Calibri" pitchFamily="34" charset="0"/>
                <a:ea typeface="ＭＳ Ｐゴシック" pitchFamily="34" charset="-128"/>
              </a:defRPr>
            </a:lvl1pPr>
          </a:lstStyle>
          <a:p>
            <a:pPr>
              <a:defRPr/>
            </a:pPr>
            <a:fld id="{BDFA32C9-68F3-410F-9939-6110475EA721}" type="slidenum">
              <a:rPr lang="nl-NL" altLang="nl-NL"/>
              <a:pPr>
                <a:defRPr/>
              </a:pPr>
              <a:t>‹#›</a:t>
            </a:fld>
            <a:endParaRPr lang="nl-NL" altLang="nl-NL"/>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Lst>
  <p:timing>
    <p:tnLst>
      <p:par>
        <p:cTn id="1" dur="indefinite" restart="never" nodeType="tmRoot"/>
      </p:par>
    </p:tnLst>
  </p:timing>
  <p:txStyles>
    <p:titleStyle>
      <a:lvl1pPr algn="l" defTabSz="454025" rtl="0" eaLnBrk="0" fontAlgn="base" hangingPunct="0">
        <a:spcBef>
          <a:spcPct val="0"/>
        </a:spcBef>
        <a:spcAft>
          <a:spcPct val="0"/>
        </a:spcAft>
        <a:defRPr sz="1000" kern="1200">
          <a:solidFill>
            <a:schemeClr val="tx1"/>
          </a:solidFill>
          <a:latin typeface="Verdana"/>
          <a:ea typeface="ＭＳ Ｐゴシック" charset="0"/>
          <a:cs typeface="Verdana"/>
        </a:defRPr>
      </a:lvl1pPr>
      <a:lvl2pPr algn="l" defTabSz="454025" rtl="0" eaLnBrk="0" fontAlgn="base" hangingPunct="0">
        <a:spcBef>
          <a:spcPct val="0"/>
        </a:spcBef>
        <a:spcAft>
          <a:spcPct val="0"/>
        </a:spcAft>
        <a:defRPr sz="1000">
          <a:solidFill>
            <a:schemeClr val="tx1"/>
          </a:solidFill>
          <a:latin typeface="Verdana" charset="0"/>
          <a:ea typeface="ＭＳ Ｐゴシック" charset="0"/>
          <a:cs typeface="Verdana" charset="0"/>
        </a:defRPr>
      </a:lvl2pPr>
      <a:lvl3pPr algn="l" defTabSz="454025" rtl="0" eaLnBrk="0" fontAlgn="base" hangingPunct="0">
        <a:spcBef>
          <a:spcPct val="0"/>
        </a:spcBef>
        <a:spcAft>
          <a:spcPct val="0"/>
        </a:spcAft>
        <a:defRPr sz="1000">
          <a:solidFill>
            <a:schemeClr val="tx1"/>
          </a:solidFill>
          <a:latin typeface="Verdana" charset="0"/>
          <a:ea typeface="ＭＳ Ｐゴシック" charset="0"/>
          <a:cs typeface="Verdana" charset="0"/>
        </a:defRPr>
      </a:lvl3pPr>
      <a:lvl4pPr algn="l" defTabSz="454025" rtl="0" eaLnBrk="0" fontAlgn="base" hangingPunct="0">
        <a:spcBef>
          <a:spcPct val="0"/>
        </a:spcBef>
        <a:spcAft>
          <a:spcPct val="0"/>
        </a:spcAft>
        <a:defRPr sz="1000">
          <a:solidFill>
            <a:schemeClr val="tx1"/>
          </a:solidFill>
          <a:latin typeface="Verdana" charset="0"/>
          <a:ea typeface="ＭＳ Ｐゴシック" charset="0"/>
          <a:cs typeface="Verdana" charset="0"/>
        </a:defRPr>
      </a:lvl4pPr>
      <a:lvl5pPr algn="l" defTabSz="454025" rtl="0" eaLnBrk="0" fontAlgn="base" hangingPunct="0">
        <a:spcBef>
          <a:spcPct val="0"/>
        </a:spcBef>
        <a:spcAft>
          <a:spcPct val="0"/>
        </a:spcAft>
        <a:defRPr sz="1000">
          <a:solidFill>
            <a:schemeClr val="tx1"/>
          </a:solidFill>
          <a:latin typeface="Verdana" charset="0"/>
          <a:ea typeface="ＭＳ Ｐゴシック" charset="0"/>
          <a:cs typeface="Verdana" charset="0"/>
        </a:defRPr>
      </a:lvl5pPr>
      <a:lvl6pPr marL="321388" algn="ctr" defTabSz="456416" rtl="0" fontAlgn="base">
        <a:spcBef>
          <a:spcPct val="0"/>
        </a:spcBef>
        <a:spcAft>
          <a:spcPct val="0"/>
        </a:spcAft>
        <a:defRPr sz="4500">
          <a:solidFill>
            <a:schemeClr val="tx1"/>
          </a:solidFill>
          <a:latin typeface="Calibri" charset="0"/>
          <a:ea typeface="ＭＳ Ｐゴシック" charset="0"/>
          <a:cs typeface="ＭＳ Ｐゴシック" charset="0"/>
        </a:defRPr>
      </a:lvl6pPr>
      <a:lvl7pPr marL="642776" algn="ctr" defTabSz="456416" rtl="0" fontAlgn="base">
        <a:spcBef>
          <a:spcPct val="0"/>
        </a:spcBef>
        <a:spcAft>
          <a:spcPct val="0"/>
        </a:spcAft>
        <a:defRPr sz="4500">
          <a:solidFill>
            <a:schemeClr val="tx1"/>
          </a:solidFill>
          <a:latin typeface="Calibri" charset="0"/>
          <a:ea typeface="ＭＳ Ｐゴシック" charset="0"/>
          <a:cs typeface="ＭＳ Ｐゴシック" charset="0"/>
        </a:defRPr>
      </a:lvl7pPr>
      <a:lvl8pPr marL="964163" algn="ctr" defTabSz="456416" rtl="0" fontAlgn="base">
        <a:spcBef>
          <a:spcPct val="0"/>
        </a:spcBef>
        <a:spcAft>
          <a:spcPct val="0"/>
        </a:spcAft>
        <a:defRPr sz="4500">
          <a:solidFill>
            <a:schemeClr val="tx1"/>
          </a:solidFill>
          <a:latin typeface="Calibri" charset="0"/>
          <a:ea typeface="ＭＳ Ｐゴシック" charset="0"/>
          <a:cs typeface="ＭＳ Ｐゴシック" charset="0"/>
        </a:defRPr>
      </a:lvl8pPr>
      <a:lvl9pPr marL="1285551" algn="ctr" defTabSz="456416" rtl="0" fontAlgn="base">
        <a:spcBef>
          <a:spcPct val="0"/>
        </a:spcBef>
        <a:spcAft>
          <a:spcPct val="0"/>
        </a:spcAft>
        <a:defRPr sz="4500">
          <a:solidFill>
            <a:schemeClr val="tx1"/>
          </a:solidFill>
          <a:latin typeface="Calibri" charset="0"/>
          <a:ea typeface="ＭＳ Ｐゴシック" charset="0"/>
          <a:cs typeface="ＭＳ Ｐゴシック" charset="0"/>
        </a:defRPr>
      </a:lvl9pPr>
    </p:titleStyle>
    <p:bodyStyle>
      <a:lvl1pPr marL="341313" indent="-341313"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4163"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5425" algn="l" defTabSz="454025"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3pPr>
      <a:lvl4pPr marL="1597025"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05" indent="-228555" algn="l" defTabSz="457110" rtl="0" eaLnBrk="1" latinLnBrk="0" hangingPunct="1">
        <a:spcBef>
          <a:spcPct val="20000"/>
        </a:spcBef>
        <a:buFont typeface="Arial"/>
        <a:buChar char="•"/>
        <a:defRPr sz="2000" kern="1200">
          <a:solidFill>
            <a:schemeClr val="tx1"/>
          </a:solidFill>
          <a:latin typeface="+mn-lt"/>
          <a:ea typeface="+mn-ea"/>
          <a:cs typeface="+mn-cs"/>
        </a:defRPr>
      </a:lvl6pPr>
      <a:lvl7pPr marL="2971215" indent="-228555" algn="l" defTabSz="457110" rtl="0" eaLnBrk="1" latinLnBrk="0" hangingPunct="1">
        <a:spcBef>
          <a:spcPct val="20000"/>
        </a:spcBef>
        <a:buFont typeface="Arial"/>
        <a:buChar char="•"/>
        <a:defRPr sz="2000" kern="1200">
          <a:solidFill>
            <a:schemeClr val="tx1"/>
          </a:solidFill>
          <a:latin typeface="+mn-lt"/>
          <a:ea typeface="+mn-ea"/>
          <a:cs typeface="+mn-cs"/>
        </a:defRPr>
      </a:lvl7pPr>
      <a:lvl8pPr marL="3428325" indent="-228555" algn="l" defTabSz="457110" rtl="0" eaLnBrk="1" latinLnBrk="0" hangingPunct="1">
        <a:spcBef>
          <a:spcPct val="20000"/>
        </a:spcBef>
        <a:buFont typeface="Arial"/>
        <a:buChar char="•"/>
        <a:defRPr sz="2000" kern="1200">
          <a:solidFill>
            <a:schemeClr val="tx1"/>
          </a:solidFill>
          <a:latin typeface="+mn-lt"/>
          <a:ea typeface="+mn-ea"/>
          <a:cs typeface="+mn-cs"/>
        </a:defRPr>
      </a:lvl8pPr>
      <a:lvl9pPr marL="3885435" indent="-228555" algn="l" defTabSz="4571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10" rtl="0" eaLnBrk="1" latinLnBrk="0" hangingPunct="1">
        <a:defRPr sz="1800" kern="1200">
          <a:solidFill>
            <a:schemeClr val="tx1"/>
          </a:solidFill>
          <a:latin typeface="+mn-lt"/>
          <a:ea typeface="+mn-ea"/>
          <a:cs typeface="+mn-cs"/>
        </a:defRPr>
      </a:lvl1pPr>
      <a:lvl2pPr marL="457110" algn="l" defTabSz="457110" rtl="0" eaLnBrk="1" latinLnBrk="0" hangingPunct="1">
        <a:defRPr sz="1800" kern="1200">
          <a:solidFill>
            <a:schemeClr val="tx1"/>
          </a:solidFill>
          <a:latin typeface="+mn-lt"/>
          <a:ea typeface="+mn-ea"/>
          <a:cs typeface="+mn-cs"/>
        </a:defRPr>
      </a:lvl2pPr>
      <a:lvl3pPr marL="914220" algn="l" defTabSz="457110" rtl="0" eaLnBrk="1" latinLnBrk="0" hangingPunct="1">
        <a:defRPr sz="1800" kern="1200">
          <a:solidFill>
            <a:schemeClr val="tx1"/>
          </a:solidFill>
          <a:latin typeface="+mn-lt"/>
          <a:ea typeface="+mn-ea"/>
          <a:cs typeface="+mn-cs"/>
        </a:defRPr>
      </a:lvl3pPr>
      <a:lvl4pPr marL="1371330" algn="l" defTabSz="457110" rtl="0" eaLnBrk="1" latinLnBrk="0" hangingPunct="1">
        <a:defRPr sz="1800" kern="1200">
          <a:solidFill>
            <a:schemeClr val="tx1"/>
          </a:solidFill>
          <a:latin typeface="+mn-lt"/>
          <a:ea typeface="+mn-ea"/>
          <a:cs typeface="+mn-cs"/>
        </a:defRPr>
      </a:lvl4pPr>
      <a:lvl5pPr marL="1828440" algn="l" defTabSz="457110" rtl="0" eaLnBrk="1" latinLnBrk="0" hangingPunct="1">
        <a:defRPr sz="1800" kern="1200">
          <a:solidFill>
            <a:schemeClr val="tx1"/>
          </a:solidFill>
          <a:latin typeface="+mn-lt"/>
          <a:ea typeface="+mn-ea"/>
          <a:cs typeface="+mn-cs"/>
        </a:defRPr>
      </a:lvl5pPr>
      <a:lvl6pPr marL="2285550" algn="l" defTabSz="457110" rtl="0" eaLnBrk="1" latinLnBrk="0" hangingPunct="1">
        <a:defRPr sz="1800" kern="1200">
          <a:solidFill>
            <a:schemeClr val="tx1"/>
          </a:solidFill>
          <a:latin typeface="+mn-lt"/>
          <a:ea typeface="+mn-ea"/>
          <a:cs typeface="+mn-cs"/>
        </a:defRPr>
      </a:lvl6pPr>
      <a:lvl7pPr marL="2742660" algn="l" defTabSz="457110" rtl="0" eaLnBrk="1" latinLnBrk="0" hangingPunct="1">
        <a:defRPr sz="1800" kern="1200">
          <a:solidFill>
            <a:schemeClr val="tx1"/>
          </a:solidFill>
          <a:latin typeface="+mn-lt"/>
          <a:ea typeface="+mn-ea"/>
          <a:cs typeface="+mn-cs"/>
        </a:defRPr>
      </a:lvl7pPr>
      <a:lvl8pPr marL="3199770" algn="l" defTabSz="457110" rtl="0" eaLnBrk="1" latinLnBrk="0" hangingPunct="1">
        <a:defRPr sz="1800" kern="1200">
          <a:solidFill>
            <a:schemeClr val="tx1"/>
          </a:solidFill>
          <a:latin typeface="+mn-lt"/>
          <a:ea typeface="+mn-ea"/>
          <a:cs typeface="+mn-cs"/>
        </a:defRPr>
      </a:lvl8pPr>
      <a:lvl9pPr marL="3656879" algn="l" defTabSz="4571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Today’s</a:t>
            </a:r>
            <a:r>
              <a:rPr lang="nl-NL" dirty="0" smtClean="0"/>
              <a:t> </a:t>
            </a:r>
            <a:r>
              <a:rPr lang="nl-NL" dirty="0" err="1" smtClean="0"/>
              <a:t>presentation</a:t>
            </a:r>
            <a:r>
              <a:rPr lang="nl-NL" dirty="0" smtClean="0"/>
              <a:t> is …</a:t>
            </a:r>
            <a:endParaRPr lang="nl-NL" dirty="0"/>
          </a:p>
        </p:txBody>
      </p:sp>
      <p:sp>
        <p:nvSpPr>
          <p:cNvPr id="3" name="Content Placeholder 2"/>
          <p:cNvSpPr>
            <a:spLocks noGrp="1"/>
          </p:cNvSpPr>
          <p:nvPr>
            <p:ph idx="1"/>
          </p:nvPr>
        </p:nvSpPr>
        <p:spPr/>
        <p:txBody>
          <a:bodyPr/>
          <a:lstStyle/>
          <a:p>
            <a:pPr marL="0" indent="0">
              <a:buNone/>
            </a:pPr>
            <a:r>
              <a:rPr lang="nl-NL" dirty="0" smtClean="0"/>
              <a:t>NOT </a:t>
            </a:r>
            <a:r>
              <a:rPr lang="nl-NL" dirty="0" err="1" smtClean="0"/>
              <a:t>representative</a:t>
            </a:r>
            <a:r>
              <a:rPr lang="nl-NL" dirty="0" smtClean="0"/>
              <a:t> </a:t>
            </a:r>
            <a:r>
              <a:rPr lang="nl-NL" dirty="0" err="1" smtClean="0"/>
              <a:t>for</a:t>
            </a:r>
            <a:r>
              <a:rPr lang="nl-NL" dirty="0" smtClean="0"/>
              <a:t> </a:t>
            </a:r>
            <a:r>
              <a:rPr lang="nl-NL" dirty="0" err="1" smtClean="0"/>
              <a:t>my</a:t>
            </a:r>
            <a:r>
              <a:rPr lang="nl-NL" dirty="0" smtClean="0"/>
              <a:t> </a:t>
            </a:r>
            <a:r>
              <a:rPr lang="nl-NL" dirty="0" err="1" smtClean="0"/>
              <a:t>work</a:t>
            </a:r>
            <a:r>
              <a:rPr lang="nl-NL" dirty="0" smtClean="0"/>
              <a:t>! </a:t>
            </a:r>
            <a:r>
              <a:rPr lang="nl-NL" sz="2400" dirty="0" smtClean="0"/>
              <a:t>(</a:t>
            </a:r>
            <a:r>
              <a:rPr lang="nl-NL" sz="2400" dirty="0" err="1" smtClean="0"/>
              <a:t>which</a:t>
            </a:r>
            <a:r>
              <a:rPr lang="nl-NL" sz="2400" dirty="0" smtClean="0"/>
              <a:t> </a:t>
            </a:r>
            <a:r>
              <a:rPr lang="nl-NL" sz="2400" dirty="0" err="1" smtClean="0"/>
              <a:t>used</a:t>
            </a:r>
            <a:r>
              <a:rPr lang="nl-NL" sz="2400" dirty="0" smtClean="0"/>
              <a:t> </a:t>
            </a:r>
            <a:r>
              <a:rPr lang="nl-NL" sz="2400" dirty="0" err="1" smtClean="0"/>
              <a:t>to</a:t>
            </a:r>
            <a:r>
              <a:rPr lang="nl-NL" sz="2400" dirty="0" smtClean="0"/>
              <a:t> </a:t>
            </a:r>
            <a:r>
              <a:rPr lang="nl-NL" sz="2400" dirty="0" err="1" smtClean="0"/>
              <a:t>be</a:t>
            </a:r>
            <a:r>
              <a:rPr lang="nl-NL" sz="2400" dirty="0" smtClean="0"/>
              <a:t> on codeswitching Dutch/Moroccan </a:t>
            </a:r>
            <a:r>
              <a:rPr lang="nl-NL" sz="2400" dirty="0" err="1" smtClean="0"/>
              <a:t>Arabic</a:t>
            </a:r>
            <a:r>
              <a:rPr lang="nl-NL" sz="2400" dirty="0" smtClean="0"/>
              <a:t>; </a:t>
            </a:r>
            <a:r>
              <a:rPr lang="nl-NL" sz="2400" dirty="0" err="1" smtClean="0"/>
              <a:t>now</a:t>
            </a:r>
            <a:r>
              <a:rPr lang="nl-NL" sz="2400" dirty="0" smtClean="0"/>
              <a:t> on </a:t>
            </a:r>
            <a:r>
              <a:rPr lang="nl-NL" sz="2400" dirty="0" err="1" smtClean="0"/>
              <a:t>multilingual</a:t>
            </a:r>
            <a:r>
              <a:rPr lang="nl-NL" sz="2400" dirty="0" smtClean="0"/>
              <a:t>/</a:t>
            </a:r>
            <a:r>
              <a:rPr lang="nl-NL" sz="2400" dirty="0" err="1" smtClean="0"/>
              <a:t>multi-ethnic</a:t>
            </a:r>
            <a:r>
              <a:rPr lang="nl-NL" sz="2400" dirty="0" smtClean="0"/>
              <a:t> </a:t>
            </a:r>
            <a:r>
              <a:rPr lang="nl-NL" sz="2400" dirty="0" err="1" smtClean="0"/>
              <a:t>youth</a:t>
            </a:r>
            <a:r>
              <a:rPr lang="nl-NL" sz="2400" dirty="0" smtClean="0"/>
              <a:t> </a:t>
            </a:r>
            <a:r>
              <a:rPr lang="nl-NL" sz="2400" dirty="0" err="1" smtClean="0"/>
              <a:t>languages</a:t>
            </a:r>
            <a:r>
              <a:rPr lang="nl-NL" sz="2400" dirty="0"/>
              <a:t> </a:t>
            </a:r>
            <a:r>
              <a:rPr lang="nl-NL" sz="2400" dirty="0" smtClean="0"/>
              <a:t>as </a:t>
            </a:r>
            <a:r>
              <a:rPr lang="nl-NL" sz="2400" dirty="0" err="1" smtClean="0"/>
              <a:t>language</a:t>
            </a:r>
            <a:r>
              <a:rPr lang="nl-NL" sz="2400" dirty="0" smtClean="0"/>
              <a:t> contact </a:t>
            </a:r>
            <a:r>
              <a:rPr lang="nl-NL" sz="2400" dirty="0" err="1" smtClean="0"/>
              <a:t>phenomena</a:t>
            </a:r>
            <a:r>
              <a:rPr lang="nl-NL" sz="2400" dirty="0" smtClean="0"/>
              <a:t>)</a:t>
            </a:r>
          </a:p>
          <a:p>
            <a:pPr marL="0" indent="0">
              <a:buNone/>
            </a:pPr>
            <a:endParaRPr lang="nl-NL" dirty="0" smtClean="0"/>
          </a:p>
          <a:p>
            <a:pPr marL="0" indent="0">
              <a:buNone/>
            </a:pPr>
            <a:r>
              <a:rPr lang="nl-NL" dirty="0" smtClean="0"/>
              <a:t>BUT</a:t>
            </a:r>
          </a:p>
          <a:p>
            <a:endParaRPr lang="nl-NL" dirty="0"/>
          </a:p>
          <a:p>
            <a:pPr marL="0" indent="0">
              <a:buNone/>
            </a:pPr>
            <a:r>
              <a:rPr lang="nl-NL" dirty="0" smtClean="0"/>
              <a:t>It is </a:t>
            </a:r>
            <a:r>
              <a:rPr lang="nl-NL" dirty="0" err="1" smtClean="0"/>
              <a:t>about</a:t>
            </a:r>
            <a:r>
              <a:rPr lang="nl-NL" dirty="0" smtClean="0"/>
              <a:t> </a:t>
            </a:r>
            <a:r>
              <a:rPr lang="nl-NL" dirty="0" err="1" smtClean="0"/>
              <a:t>recently</a:t>
            </a:r>
            <a:r>
              <a:rPr lang="nl-NL" dirty="0" smtClean="0"/>
              <a:t> </a:t>
            </a:r>
            <a:r>
              <a:rPr lang="nl-NL" dirty="0" err="1" smtClean="0"/>
              <a:t>established</a:t>
            </a:r>
            <a:r>
              <a:rPr lang="nl-NL" dirty="0" smtClean="0"/>
              <a:t> </a:t>
            </a:r>
            <a:r>
              <a:rPr lang="nl-NL" dirty="0" err="1" smtClean="0"/>
              <a:t>interdisciplinary</a:t>
            </a:r>
            <a:r>
              <a:rPr lang="nl-NL" dirty="0" smtClean="0"/>
              <a:t> </a:t>
            </a:r>
            <a:r>
              <a:rPr lang="nl-NL" dirty="0" err="1" smtClean="0"/>
              <a:t>work</a:t>
            </a:r>
            <a:endParaRPr lang="nl-NL" dirty="0"/>
          </a:p>
        </p:txBody>
      </p:sp>
    </p:spTree>
    <p:extLst>
      <p:ext uri="{BB962C8B-B14F-4D97-AF65-F5344CB8AC3E}">
        <p14:creationId xmlns:p14="http://schemas.microsoft.com/office/powerpoint/2010/main" val="201335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nl-NL" altLang="en-US" sz="2400" dirty="0" smtClean="0">
                <a:solidFill>
                  <a:srgbClr val="000000"/>
                </a:solidFill>
              </a:rPr>
              <a:t>(</a:t>
            </a:r>
            <a:r>
              <a:rPr lang="nl-NL" altLang="en-US" sz="2400" dirty="0" err="1" smtClean="0">
                <a:solidFill>
                  <a:srgbClr val="000000"/>
                </a:solidFill>
              </a:rPr>
              <a:t>To</a:t>
            </a:r>
            <a:r>
              <a:rPr lang="nl-NL" altLang="en-US" sz="2400" dirty="0" smtClean="0">
                <a:solidFill>
                  <a:srgbClr val="000000"/>
                </a:solidFill>
              </a:rPr>
              <a:t> talk </a:t>
            </a:r>
            <a:r>
              <a:rPr lang="nl-NL" altLang="en-US" sz="2400" dirty="0" err="1" smtClean="0">
                <a:solidFill>
                  <a:srgbClr val="000000"/>
                </a:solidFill>
              </a:rPr>
              <a:t>about</a:t>
            </a:r>
            <a:r>
              <a:rPr lang="nl-NL" altLang="en-US" sz="2400" dirty="0" smtClean="0">
                <a:solidFill>
                  <a:srgbClr val="000000"/>
                </a:solidFill>
              </a:rPr>
              <a:t>) </a:t>
            </a:r>
            <a:r>
              <a:rPr lang="nl-NL" altLang="en-US" sz="2400" dirty="0" err="1" smtClean="0">
                <a:solidFill>
                  <a:srgbClr val="000000"/>
                </a:solidFill>
              </a:rPr>
              <a:t>one’s</a:t>
            </a:r>
            <a:r>
              <a:rPr lang="nl-NL" altLang="en-US" sz="2400" dirty="0" smtClean="0">
                <a:solidFill>
                  <a:srgbClr val="000000"/>
                </a:solidFill>
              </a:rPr>
              <a:t> </a:t>
            </a:r>
            <a:r>
              <a:rPr lang="nl-NL" altLang="en-US" sz="2400" dirty="0" err="1" smtClean="0">
                <a:solidFill>
                  <a:srgbClr val="000000"/>
                </a:solidFill>
              </a:rPr>
              <a:t>own</a:t>
            </a:r>
            <a:r>
              <a:rPr lang="nl-NL" altLang="en-US" sz="2400" dirty="0" smtClean="0">
                <a:solidFill>
                  <a:srgbClr val="000000"/>
                </a:solidFill>
              </a:rPr>
              <a:t> </a:t>
            </a:r>
            <a:r>
              <a:rPr lang="nl-NL" altLang="en-US" sz="2400" dirty="0" smtClean="0">
                <a:solidFill>
                  <a:srgbClr val="000000"/>
                </a:solidFill>
              </a:rPr>
              <a:t>(</a:t>
            </a:r>
            <a:r>
              <a:rPr lang="nl-NL" altLang="en-US" sz="2400" dirty="0" err="1" smtClean="0">
                <a:solidFill>
                  <a:srgbClr val="000000"/>
                </a:solidFill>
              </a:rPr>
              <a:t>group</a:t>
            </a:r>
            <a:r>
              <a:rPr lang="nl-NL" altLang="en-US" sz="2400" dirty="0" smtClean="0">
                <a:solidFill>
                  <a:srgbClr val="000000"/>
                </a:solidFill>
              </a:rPr>
              <a:t>) </a:t>
            </a:r>
            <a:r>
              <a:rPr lang="nl-NL" altLang="en-US" sz="2400" dirty="0" err="1" smtClean="0">
                <a:solidFill>
                  <a:srgbClr val="000000"/>
                </a:solidFill>
              </a:rPr>
              <a:t>language</a:t>
            </a:r>
            <a:r>
              <a:rPr lang="nl-NL" altLang="en-US" sz="2400" dirty="0" smtClean="0">
                <a:solidFill>
                  <a:srgbClr val="000000"/>
                </a:solidFill>
              </a:rPr>
              <a:t> </a:t>
            </a:r>
            <a:r>
              <a:rPr lang="nl-NL" altLang="en-US" sz="2400" dirty="0" smtClean="0">
                <a:solidFill>
                  <a:srgbClr val="000000"/>
                </a:solidFill>
              </a:rPr>
              <a:t>is </a:t>
            </a:r>
            <a:r>
              <a:rPr lang="nl-NL" altLang="en-US" sz="2400" dirty="0" err="1" smtClean="0">
                <a:solidFill>
                  <a:srgbClr val="000000"/>
                </a:solidFill>
              </a:rPr>
              <a:t>considered</a:t>
            </a:r>
            <a:r>
              <a:rPr lang="nl-NL" altLang="en-US" sz="2400" dirty="0" smtClean="0">
                <a:solidFill>
                  <a:srgbClr val="000000"/>
                </a:solidFill>
              </a:rPr>
              <a:t> </a:t>
            </a:r>
            <a:r>
              <a:rPr lang="nl-NL" altLang="en-US" sz="2400" dirty="0" err="1" smtClean="0">
                <a:solidFill>
                  <a:srgbClr val="000000"/>
                </a:solidFill>
              </a:rPr>
              <a:t>intimate</a:t>
            </a:r>
            <a:r>
              <a:rPr lang="nl-NL" altLang="en-US" sz="2400" dirty="0" smtClean="0">
                <a:solidFill>
                  <a:srgbClr val="000000"/>
                </a:solidFill>
              </a:rPr>
              <a:t>. Façade of </a:t>
            </a:r>
            <a:r>
              <a:rPr lang="nl-NL" altLang="en-US" sz="2400" dirty="0" err="1" smtClean="0">
                <a:solidFill>
                  <a:srgbClr val="000000"/>
                </a:solidFill>
              </a:rPr>
              <a:t>giggling</a:t>
            </a:r>
            <a:r>
              <a:rPr lang="nl-NL" altLang="en-US" sz="2400" dirty="0" smtClean="0">
                <a:solidFill>
                  <a:srgbClr val="000000"/>
                </a:solidFill>
              </a:rPr>
              <a:t> </a:t>
            </a:r>
            <a:r>
              <a:rPr lang="nl-NL" altLang="en-US" sz="2400" dirty="0" err="1" smtClean="0">
                <a:solidFill>
                  <a:srgbClr val="000000"/>
                </a:solidFill>
              </a:rPr>
              <a:t>and</a:t>
            </a:r>
            <a:r>
              <a:rPr lang="nl-NL" altLang="en-US" sz="2400" dirty="0" smtClean="0">
                <a:solidFill>
                  <a:srgbClr val="000000"/>
                </a:solidFill>
              </a:rPr>
              <a:t> </a:t>
            </a:r>
            <a:r>
              <a:rPr lang="nl-NL" altLang="en-US" sz="2400" dirty="0" err="1" smtClean="0">
                <a:solidFill>
                  <a:srgbClr val="000000"/>
                </a:solidFill>
              </a:rPr>
              <a:t>laughing</a:t>
            </a:r>
            <a:r>
              <a:rPr lang="nl-NL" altLang="en-US" sz="2400" dirty="0" smtClean="0">
                <a:solidFill>
                  <a:srgbClr val="000000"/>
                </a:solidFill>
              </a:rPr>
              <a:t>. An </a:t>
            </a:r>
            <a:r>
              <a:rPr lang="nl-NL" altLang="en-US" sz="2400" dirty="0" err="1" smtClean="0">
                <a:solidFill>
                  <a:srgbClr val="000000"/>
                </a:solidFill>
              </a:rPr>
              <a:t>example</a:t>
            </a:r>
            <a:r>
              <a:rPr lang="nl-NL" altLang="en-US" sz="2400" dirty="0" smtClean="0">
                <a:solidFill>
                  <a:srgbClr val="000000"/>
                </a:solidFill>
              </a:rPr>
              <a:t> of </a:t>
            </a:r>
            <a:r>
              <a:rPr lang="nl-NL" altLang="en-US" sz="2400" dirty="0" err="1" smtClean="0">
                <a:solidFill>
                  <a:srgbClr val="000000"/>
                </a:solidFill>
              </a:rPr>
              <a:t>both</a:t>
            </a:r>
            <a:r>
              <a:rPr lang="nl-NL" altLang="en-US" sz="2400" dirty="0" smtClean="0">
                <a:solidFill>
                  <a:srgbClr val="000000"/>
                </a:solidFill>
              </a:rPr>
              <a:t> façade </a:t>
            </a:r>
            <a:r>
              <a:rPr lang="nl-NL" altLang="en-US" sz="2400" dirty="0" err="1" smtClean="0">
                <a:solidFill>
                  <a:srgbClr val="000000"/>
                </a:solidFill>
              </a:rPr>
              <a:t>and</a:t>
            </a:r>
            <a:r>
              <a:rPr lang="nl-NL" altLang="en-US" sz="2400" dirty="0" smtClean="0">
                <a:solidFill>
                  <a:srgbClr val="000000"/>
                </a:solidFill>
              </a:rPr>
              <a:t> </a:t>
            </a:r>
            <a:r>
              <a:rPr lang="nl-NL" altLang="en-US" sz="2400" dirty="0" err="1" smtClean="0">
                <a:solidFill>
                  <a:srgbClr val="000000"/>
                </a:solidFill>
              </a:rPr>
              <a:t>mechanism</a:t>
            </a:r>
            <a:r>
              <a:rPr lang="nl-NL" altLang="en-US" sz="2400" dirty="0" smtClean="0">
                <a:solidFill>
                  <a:srgbClr val="000000"/>
                </a:solidFill>
              </a:rPr>
              <a:t> of in- </a:t>
            </a:r>
            <a:r>
              <a:rPr lang="nl-NL" altLang="en-US" sz="2400" dirty="0" err="1" smtClean="0">
                <a:solidFill>
                  <a:srgbClr val="000000"/>
                </a:solidFill>
              </a:rPr>
              <a:t>and</a:t>
            </a:r>
            <a:r>
              <a:rPr lang="nl-NL" altLang="en-US" sz="2400" dirty="0" smtClean="0">
                <a:solidFill>
                  <a:srgbClr val="000000"/>
                </a:solidFill>
              </a:rPr>
              <a:t> </a:t>
            </a:r>
            <a:r>
              <a:rPr lang="nl-NL" altLang="en-US" sz="2400" dirty="0" err="1" smtClean="0">
                <a:solidFill>
                  <a:srgbClr val="000000"/>
                </a:solidFill>
              </a:rPr>
              <a:t>exclusion</a:t>
            </a:r>
            <a:r>
              <a:rPr lang="nl-NL" altLang="en-US" sz="2400" dirty="0" smtClean="0">
                <a:solidFill>
                  <a:srgbClr val="000000"/>
                </a:solidFill>
              </a:rPr>
              <a:t> (</a:t>
            </a:r>
            <a:r>
              <a:rPr lang="nl-NL" altLang="en-US" sz="2400" dirty="0" err="1" smtClean="0">
                <a:solidFill>
                  <a:srgbClr val="000000"/>
                </a:solidFill>
              </a:rPr>
              <a:t>cont</a:t>
            </a:r>
            <a:r>
              <a:rPr lang="nl-NL" altLang="en-US" sz="2400" dirty="0" smtClean="0">
                <a:solidFill>
                  <a:srgbClr val="000000"/>
                </a:solidFill>
              </a:rPr>
              <a:t>. on next slide):</a:t>
            </a:r>
            <a:endParaRPr lang="nl-NL" altLang="nl-NL" sz="5400" dirty="0" smtClean="0"/>
          </a:p>
        </p:txBody>
      </p:sp>
      <p:sp>
        <p:nvSpPr>
          <p:cNvPr id="3" name="Content Placeholder 2"/>
          <p:cNvSpPr>
            <a:spLocks noGrp="1"/>
          </p:cNvSpPr>
          <p:nvPr>
            <p:ph sz="half" idx="1"/>
          </p:nvPr>
        </p:nvSpPr>
        <p:spPr>
          <a:xfrm>
            <a:off x="457200" y="1600200"/>
            <a:ext cx="4038600" cy="52578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nl-NL" altLang="en-US" sz="2000" smtClean="0">
                <a:solidFill>
                  <a:prstClr val="black"/>
                </a:solidFill>
              </a:rPr>
              <a:t>I:         </a:t>
            </a:r>
            <a:r>
              <a:rPr lang="nl-NL" altLang="en-US" sz="2000" i="1" smtClean="0">
                <a:solidFill>
                  <a:prstClr val="black"/>
                </a:solidFill>
              </a:rPr>
              <a:t>Hey en hebben jullie of hadden</a:t>
            </a:r>
          </a:p>
          <a:p>
            <a:pPr marL="0" indent="0" eaLnBrk="1" fontAlgn="auto" hangingPunct="1">
              <a:spcAft>
                <a:spcPts val="0"/>
              </a:spcAft>
              <a:buFont typeface="Arial" panose="020B0604020202020204" pitchFamily="34" charset="0"/>
              <a:buNone/>
              <a:defRPr/>
            </a:pPr>
            <a:r>
              <a:rPr lang="nl-NL" altLang="en-US" sz="2000" i="1" smtClean="0">
                <a:solidFill>
                  <a:prstClr val="black"/>
                </a:solidFill>
              </a:rPr>
              <a:t>            jullie toen ook echt een eigen</a:t>
            </a:r>
          </a:p>
          <a:p>
            <a:pPr marL="0" indent="0" eaLnBrk="1" fontAlgn="auto" hangingPunct="1">
              <a:spcAft>
                <a:spcPts val="0"/>
              </a:spcAft>
              <a:buFont typeface="Arial" panose="020B0604020202020204" pitchFamily="34" charset="0"/>
              <a:buNone/>
              <a:defRPr/>
            </a:pPr>
            <a:r>
              <a:rPr lang="nl-NL" altLang="en-US" sz="2000" i="1" smtClean="0">
                <a:solidFill>
                  <a:prstClr val="black"/>
                </a:solidFill>
              </a:rPr>
              <a:t>            taaltje? (…) Jullie vieren? </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Allen: </a:t>
            </a:r>
            <a:r>
              <a:rPr lang="nl-NL" altLang="en-US" sz="2000" b="1" i="1" smtClean="0">
                <a:solidFill>
                  <a:prstClr val="black"/>
                </a:solidFill>
              </a:rPr>
              <a:t>(lachen</a:t>
            </a:r>
            <a:r>
              <a:rPr lang="nl-NL" altLang="en-US" sz="2000" i="1" smtClean="0">
                <a:solidFill>
                  <a:prstClr val="black"/>
                </a:solidFill>
              </a:rPr>
              <a:t>) jaaaa. </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        </a:t>
            </a:r>
            <a:r>
              <a:rPr lang="nl-NL" altLang="en-US" sz="2000" i="1" smtClean="0">
                <a:solidFill>
                  <a:prstClr val="black"/>
                </a:solidFill>
              </a:rPr>
              <a:t>Ja, dat Japanse gedoe. </a:t>
            </a:r>
          </a:p>
          <a:p>
            <a:pPr marL="0" indent="0" eaLnBrk="1" fontAlgn="auto" hangingPunct="1">
              <a:spcAft>
                <a:spcPts val="0"/>
              </a:spcAft>
              <a:buFont typeface="Arial" panose="020B0604020202020204" pitchFamily="34" charset="0"/>
              <a:buNone/>
              <a:defRPr/>
            </a:pPr>
            <a:r>
              <a:rPr lang="nl-NL" altLang="en-US" sz="2000" i="1" smtClean="0">
                <a:solidFill>
                  <a:prstClr val="black"/>
                </a:solidFill>
              </a:rPr>
              <a:t>           (</a:t>
            </a:r>
            <a:r>
              <a:rPr lang="nl-NL" altLang="en-US" sz="2000" b="1" i="1" smtClean="0">
                <a:solidFill>
                  <a:prstClr val="black"/>
                </a:solidFill>
              </a:rPr>
              <a:t>lachen</a:t>
            </a:r>
            <a:r>
              <a:rPr lang="nl-NL" altLang="en-US" sz="2000" i="1" smtClean="0">
                <a:solidFill>
                  <a:prstClr val="black"/>
                </a:solidFill>
              </a:rPr>
              <a:t>)</a:t>
            </a:r>
          </a:p>
          <a:p>
            <a:pPr marL="0" indent="0" eaLnBrk="1" fontAlgn="auto" hangingPunct="1">
              <a:spcAft>
                <a:spcPts val="0"/>
              </a:spcAft>
              <a:buFont typeface="Arial" panose="020B0604020202020204" pitchFamily="34" charset="0"/>
              <a:buNone/>
              <a:defRPr/>
            </a:pPr>
            <a:r>
              <a:rPr lang="nl-NL" altLang="en-US" sz="2000" i="1" smtClean="0">
                <a:solidFill>
                  <a:prstClr val="black"/>
                </a:solidFill>
              </a:rPr>
              <a:t>I</a:t>
            </a:r>
            <a:r>
              <a:rPr lang="nl-NL" altLang="en-US" sz="2000" smtClean="0">
                <a:solidFill>
                  <a:prstClr val="black"/>
                </a:solidFill>
              </a:rPr>
              <a:t>:         </a:t>
            </a:r>
            <a:r>
              <a:rPr lang="nl-NL" altLang="en-US" sz="2000" i="1" smtClean="0">
                <a:solidFill>
                  <a:prstClr val="black"/>
                </a:solidFill>
              </a:rPr>
              <a:t>Jullie spreken vloeiend Japans </a:t>
            </a:r>
          </a:p>
          <a:p>
            <a:pPr marL="0" indent="0" eaLnBrk="1" fontAlgn="auto" hangingPunct="1">
              <a:spcAft>
                <a:spcPts val="0"/>
              </a:spcAft>
              <a:buFont typeface="Arial" panose="020B0604020202020204" pitchFamily="34" charset="0"/>
              <a:buNone/>
              <a:defRPr/>
            </a:pPr>
            <a:r>
              <a:rPr lang="nl-NL" altLang="en-US" sz="2000" i="1" smtClean="0">
                <a:solidFill>
                  <a:prstClr val="black"/>
                </a:solidFill>
              </a:rPr>
              <a:t>            (grappend)</a:t>
            </a:r>
            <a:r>
              <a:rPr lang="nl-NL" altLang="en-US" sz="2000" smtClean="0">
                <a:solidFill>
                  <a:prstClr val="black"/>
                </a:solidFill>
              </a:rPr>
              <a:t>. </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Allen: </a:t>
            </a:r>
            <a:r>
              <a:rPr lang="nl-NL" altLang="en-US" sz="2000" i="1" smtClean="0">
                <a:solidFill>
                  <a:prstClr val="black"/>
                </a:solidFill>
              </a:rPr>
              <a:t>(</a:t>
            </a:r>
            <a:r>
              <a:rPr lang="nl-NL" altLang="en-US" sz="2000" b="1" i="1" smtClean="0">
                <a:solidFill>
                  <a:prstClr val="black"/>
                </a:solidFill>
              </a:rPr>
              <a:t>lachen</a:t>
            </a:r>
            <a:r>
              <a:rPr lang="nl-NL" altLang="en-US" sz="2000" i="1" smtClean="0">
                <a:solidFill>
                  <a:prstClr val="black"/>
                </a:solidFill>
              </a:rPr>
              <a:t>).</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        </a:t>
            </a:r>
            <a:r>
              <a:rPr lang="nl-NL" altLang="en-US" sz="2000" i="1" smtClean="0">
                <a:solidFill>
                  <a:prstClr val="black"/>
                </a:solidFill>
              </a:rPr>
              <a:t>Nee. Woordjes</a:t>
            </a:r>
            <a:r>
              <a:rPr lang="nl-NL" altLang="en-US" sz="2000" smtClean="0">
                <a:solidFill>
                  <a:prstClr val="black"/>
                </a:solidFill>
              </a:rPr>
              <a:t>.</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        </a:t>
            </a:r>
            <a:r>
              <a:rPr lang="nl-NL" altLang="en-US" sz="2000" i="1" smtClean="0">
                <a:solidFill>
                  <a:prstClr val="black"/>
                </a:solidFill>
              </a:rPr>
              <a:t>Ja van die kutwoordjes.</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I:         </a:t>
            </a:r>
            <a:r>
              <a:rPr lang="nl-NL" altLang="en-US" sz="2000" i="1" smtClean="0">
                <a:solidFill>
                  <a:prstClr val="black"/>
                </a:solidFill>
              </a:rPr>
              <a:t>Maar wat dan?</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        </a:t>
            </a:r>
            <a:r>
              <a:rPr lang="nl-NL" altLang="en-US" sz="2000" i="1" smtClean="0">
                <a:solidFill>
                  <a:prstClr val="black"/>
                </a:solidFill>
              </a:rPr>
              <a:t>Maar ja, je hebt van die </a:t>
            </a:r>
          </a:p>
          <a:p>
            <a:pPr marL="0" indent="0" eaLnBrk="1" fontAlgn="auto" hangingPunct="1">
              <a:spcAft>
                <a:spcPts val="0"/>
              </a:spcAft>
              <a:buFont typeface="Arial" panose="020B0604020202020204" pitchFamily="34" charset="0"/>
              <a:buNone/>
              <a:defRPr/>
            </a:pPr>
            <a:r>
              <a:rPr lang="nl-NL" altLang="en-US" sz="2000" i="1" smtClean="0">
                <a:solidFill>
                  <a:prstClr val="black"/>
                </a:solidFill>
              </a:rPr>
              <a:t>           woorden. </a:t>
            </a:r>
          </a:p>
          <a:p>
            <a:pPr marL="0" indent="0" eaLnBrk="1" fontAlgn="auto" hangingPunct="1">
              <a:spcAft>
                <a:spcPts val="0"/>
              </a:spcAft>
              <a:buFont typeface="Arial" panose="020B0604020202020204" pitchFamily="34" charset="0"/>
              <a:buNone/>
              <a:defRPr/>
            </a:pPr>
            <a:r>
              <a:rPr lang="nl-NL" altLang="en-US" sz="2000" smtClean="0">
                <a:solidFill>
                  <a:prstClr val="black"/>
                </a:solidFill>
              </a:rPr>
              <a:t>Allen: </a:t>
            </a:r>
            <a:r>
              <a:rPr lang="nl-NL" altLang="en-US" sz="2000" i="1" smtClean="0">
                <a:solidFill>
                  <a:prstClr val="black"/>
                </a:solidFill>
              </a:rPr>
              <a:t>(</a:t>
            </a:r>
            <a:r>
              <a:rPr lang="nl-NL" altLang="en-US" sz="2000" b="1" i="1" smtClean="0">
                <a:solidFill>
                  <a:prstClr val="black"/>
                </a:solidFill>
              </a:rPr>
              <a:t>lachen</a:t>
            </a:r>
            <a:r>
              <a:rPr lang="nl-NL" altLang="en-US" sz="2000" i="1" smtClean="0">
                <a:solidFill>
                  <a:prstClr val="black"/>
                </a:solidFill>
              </a:rPr>
              <a:t>).</a:t>
            </a:r>
          </a:p>
          <a:p>
            <a:pPr marL="0" indent="0" eaLnBrk="1" fontAlgn="auto" hangingPunct="1">
              <a:spcAft>
                <a:spcPts val="0"/>
              </a:spcAft>
              <a:buFont typeface="Arial" panose="020B0604020202020204" pitchFamily="34" charset="0"/>
              <a:buNone/>
              <a:defRPr/>
            </a:pPr>
            <a:endParaRPr lang="nl-NL" altLang="en-US" sz="2000" smtClean="0">
              <a:solidFill>
                <a:prstClr val="black"/>
              </a:solidFill>
            </a:endParaRPr>
          </a:p>
          <a:p>
            <a:pPr marL="0" indent="0" eaLnBrk="1" fontAlgn="auto" hangingPunct="1">
              <a:spcAft>
                <a:spcPts val="0"/>
              </a:spcAft>
              <a:buFont typeface="Arial" panose="020B0604020202020204" pitchFamily="34" charset="0"/>
              <a:buNone/>
              <a:defRPr/>
            </a:pPr>
            <a:endParaRPr lang="nl-NL" dirty="0" smtClean="0"/>
          </a:p>
        </p:txBody>
      </p:sp>
      <p:sp>
        <p:nvSpPr>
          <p:cNvPr id="4" name="Content Placeholder 3"/>
          <p:cNvSpPr>
            <a:spLocks noGrp="1"/>
          </p:cNvSpPr>
          <p:nvPr>
            <p:ph sz="half" idx="2"/>
          </p:nvPr>
        </p:nvSpPr>
        <p:spPr>
          <a:xfrm>
            <a:off x="4648200" y="1600200"/>
            <a:ext cx="4038600" cy="52578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I:    Hey do </a:t>
            </a:r>
            <a:r>
              <a:rPr lang="nl-NL" altLang="en-US" sz="2000" dirty="0" err="1" smtClean="0">
                <a:solidFill>
                  <a:prstClr val="black"/>
                </a:solidFill>
              </a:rPr>
              <a:t>you</a:t>
            </a:r>
            <a:r>
              <a:rPr lang="nl-NL" altLang="en-US" sz="2000" dirty="0" smtClean="0">
                <a:solidFill>
                  <a:prstClr val="black"/>
                </a:solidFill>
              </a:rPr>
              <a:t> have or </a:t>
            </a:r>
            <a:r>
              <a:rPr lang="nl-NL" altLang="en-US" sz="2000" dirty="0" err="1" smtClean="0">
                <a:solidFill>
                  <a:prstClr val="black"/>
                </a:solidFill>
              </a:rPr>
              <a:t>did</a:t>
            </a:r>
            <a:r>
              <a:rPr lang="nl-NL" altLang="en-US" sz="2000" dirty="0" smtClean="0">
                <a:solidFill>
                  <a:prstClr val="black"/>
                </a:solidFill>
              </a:rPr>
              <a:t> </a:t>
            </a:r>
            <a:r>
              <a:rPr lang="nl-NL" altLang="en-US" sz="2000" dirty="0" err="1" smtClean="0">
                <a:solidFill>
                  <a:prstClr val="black"/>
                </a:solidFill>
              </a:rPr>
              <a:t>you</a:t>
            </a:r>
            <a:r>
              <a:rPr lang="nl-NL" altLang="en-US" sz="2000" dirty="0" smtClean="0">
                <a:solidFill>
                  <a:prstClr val="black"/>
                </a:solidFill>
              </a:rPr>
              <a:t> have </a:t>
            </a:r>
          </a:p>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       </a:t>
            </a:r>
            <a:r>
              <a:rPr lang="nl-NL" altLang="en-US" sz="2000" dirty="0" err="1" smtClean="0">
                <a:solidFill>
                  <a:prstClr val="black"/>
                </a:solidFill>
              </a:rPr>
              <a:t>your</a:t>
            </a:r>
            <a:r>
              <a:rPr lang="nl-NL" altLang="en-US" sz="2000" dirty="0" smtClean="0">
                <a:solidFill>
                  <a:prstClr val="black"/>
                </a:solidFill>
              </a:rPr>
              <a:t> </a:t>
            </a:r>
            <a:r>
              <a:rPr lang="nl-NL" altLang="en-US" sz="2000" dirty="0" err="1" smtClean="0">
                <a:solidFill>
                  <a:prstClr val="black"/>
                </a:solidFill>
              </a:rPr>
              <a:t>own</a:t>
            </a:r>
            <a:r>
              <a:rPr lang="nl-NL" altLang="en-US" sz="2000" dirty="0" smtClean="0">
                <a:solidFill>
                  <a:prstClr val="black"/>
                </a:solidFill>
              </a:rPr>
              <a:t> </a:t>
            </a:r>
            <a:r>
              <a:rPr lang="nl-NL" altLang="en-US" sz="2000" dirty="0" err="1" smtClean="0">
                <a:solidFill>
                  <a:prstClr val="black"/>
                </a:solidFill>
              </a:rPr>
              <a:t>language</a:t>
            </a:r>
            <a:r>
              <a:rPr lang="nl-NL" altLang="en-US" sz="2000" dirty="0" smtClean="0">
                <a:solidFill>
                  <a:prstClr val="black"/>
                </a:solidFill>
              </a:rPr>
              <a:t>? (…) The </a:t>
            </a:r>
            <a:r>
              <a:rPr lang="nl-NL" altLang="en-US" sz="2000" dirty="0" err="1" smtClean="0">
                <a:solidFill>
                  <a:prstClr val="black"/>
                </a:solidFill>
              </a:rPr>
              <a:t>four</a:t>
            </a:r>
            <a:r>
              <a:rPr lang="nl-NL" altLang="en-US" sz="2000" dirty="0" smtClean="0">
                <a:solidFill>
                  <a:prstClr val="black"/>
                </a:solidFill>
              </a:rPr>
              <a:t> </a:t>
            </a:r>
          </a:p>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       of </a:t>
            </a:r>
            <a:r>
              <a:rPr lang="nl-NL" altLang="en-US" sz="2000" dirty="0" err="1" smtClean="0">
                <a:solidFill>
                  <a:prstClr val="black"/>
                </a:solidFill>
              </a:rPr>
              <a:t>you</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r>
              <a:rPr lang="nl-NL" altLang="en-US" sz="2000" dirty="0" err="1" smtClean="0">
                <a:solidFill>
                  <a:prstClr val="black"/>
                </a:solidFill>
              </a:rPr>
              <a:t>All</a:t>
            </a:r>
            <a:r>
              <a:rPr lang="nl-NL" altLang="en-US" sz="2000" dirty="0" smtClean="0">
                <a:solidFill>
                  <a:prstClr val="black"/>
                </a:solidFill>
              </a:rPr>
              <a:t>: (</a:t>
            </a:r>
            <a:r>
              <a:rPr lang="nl-NL" altLang="en-US" sz="2000" b="1" dirty="0" err="1" smtClean="0">
                <a:solidFill>
                  <a:prstClr val="black"/>
                </a:solidFill>
              </a:rPr>
              <a:t>laughing</a:t>
            </a:r>
            <a:r>
              <a:rPr lang="nl-NL" altLang="en-US" sz="2000" dirty="0" smtClean="0">
                <a:solidFill>
                  <a:prstClr val="black"/>
                </a:solidFill>
              </a:rPr>
              <a:t>) </a:t>
            </a:r>
            <a:r>
              <a:rPr lang="nl-NL" altLang="en-US" sz="2000" dirty="0" err="1" smtClean="0">
                <a:solidFill>
                  <a:prstClr val="black"/>
                </a:solidFill>
              </a:rPr>
              <a:t>yeaaah</a:t>
            </a:r>
            <a:endParaRPr lang="nl-NL" altLang="en-US" sz="2000" dirty="0" smtClean="0">
              <a:solidFill>
                <a:prstClr val="black"/>
              </a:solidFill>
            </a:endParaRPr>
          </a:p>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    </a:t>
            </a:r>
            <a:r>
              <a:rPr lang="nl-NL" altLang="en-US" sz="2000" dirty="0" err="1" smtClean="0">
                <a:solidFill>
                  <a:prstClr val="black"/>
                </a:solidFill>
              </a:rPr>
              <a:t>Yeah</a:t>
            </a:r>
            <a:r>
              <a:rPr lang="nl-NL" altLang="en-US" sz="2000" dirty="0" smtClean="0">
                <a:solidFill>
                  <a:prstClr val="black"/>
                </a:solidFill>
              </a:rPr>
              <a:t> </a:t>
            </a:r>
            <a:r>
              <a:rPr lang="nl-NL" altLang="en-US" sz="2000" dirty="0" err="1" smtClean="0">
                <a:solidFill>
                  <a:prstClr val="black"/>
                </a:solidFill>
              </a:rPr>
              <a:t>that</a:t>
            </a:r>
            <a:r>
              <a:rPr lang="nl-NL" altLang="en-US" sz="2000" dirty="0" smtClean="0">
                <a:solidFill>
                  <a:prstClr val="black"/>
                </a:solidFill>
              </a:rPr>
              <a:t> </a:t>
            </a:r>
            <a:r>
              <a:rPr lang="nl-NL" altLang="en-US" sz="2000" dirty="0" err="1" smtClean="0">
                <a:solidFill>
                  <a:prstClr val="black"/>
                </a:solidFill>
              </a:rPr>
              <a:t>Japanese</a:t>
            </a:r>
            <a:r>
              <a:rPr lang="nl-NL" altLang="en-US" sz="2000" dirty="0" smtClean="0">
                <a:solidFill>
                  <a:prstClr val="black"/>
                </a:solidFill>
              </a:rPr>
              <a:t> </a:t>
            </a:r>
            <a:r>
              <a:rPr lang="nl-NL" altLang="en-US" sz="2000" dirty="0" err="1" smtClean="0">
                <a:solidFill>
                  <a:prstClr val="black"/>
                </a:solidFill>
              </a:rPr>
              <a:t>hassle</a:t>
            </a:r>
            <a:r>
              <a:rPr lang="nl-NL" altLang="en-US" sz="2000" dirty="0" smtClean="0">
                <a:solidFill>
                  <a:prstClr val="black"/>
                </a:solidFill>
              </a:rPr>
              <a:t> </a:t>
            </a:r>
          </a:p>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       (</a:t>
            </a:r>
            <a:r>
              <a:rPr lang="nl-NL" altLang="en-US" sz="2000" b="1" dirty="0" err="1" smtClean="0">
                <a:solidFill>
                  <a:prstClr val="black"/>
                </a:solidFill>
              </a:rPr>
              <a:t>laughing</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I:     </a:t>
            </a:r>
            <a:r>
              <a:rPr lang="nl-NL" altLang="en-US" sz="2000" dirty="0" err="1" smtClean="0">
                <a:solidFill>
                  <a:prstClr val="black"/>
                </a:solidFill>
              </a:rPr>
              <a:t>You</a:t>
            </a:r>
            <a:r>
              <a:rPr lang="nl-NL" altLang="en-US" sz="2000" dirty="0" smtClean="0">
                <a:solidFill>
                  <a:prstClr val="black"/>
                </a:solidFill>
              </a:rPr>
              <a:t> </a:t>
            </a:r>
            <a:r>
              <a:rPr lang="nl-NL" altLang="en-US" sz="2000" dirty="0" err="1" smtClean="0">
                <a:solidFill>
                  <a:prstClr val="black"/>
                </a:solidFill>
              </a:rPr>
              <a:t>speak</a:t>
            </a:r>
            <a:r>
              <a:rPr lang="nl-NL" altLang="en-US" sz="2000" dirty="0" smtClean="0">
                <a:solidFill>
                  <a:prstClr val="black"/>
                </a:solidFill>
              </a:rPr>
              <a:t> </a:t>
            </a:r>
            <a:r>
              <a:rPr lang="nl-NL" altLang="en-US" sz="2000" dirty="0" err="1" smtClean="0">
                <a:solidFill>
                  <a:prstClr val="black"/>
                </a:solidFill>
              </a:rPr>
              <a:t>Japanese</a:t>
            </a:r>
            <a:r>
              <a:rPr lang="nl-NL" altLang="en-US" sz="2000" dirty="0" smtClean="0">
                <a:solidFill>
                  <a:prstClr val="black"/>
                </a:solidFill>
              </a:rPr>
              <a:t> </a:t>
            </a:r>
            <a:r>
              <a:rPr lang="nl-NL" altLang="en-US" sz="2000" dirty="0" err="1" smtClean="0">
                <a:solidFill>
                  <a:prstClr val="black"/>
                </a:solidFill>
              </a:rPr>
              <a:t>fluently</a:t>
            </a:r>
            <a:endParaRPr lang="nl-NL" altLang="en-US" sz="2000" dirty="0" smtClean="0">
              <a:solidFill>
                <a:prstClr val="black"/>
              </a:solidFill>
            </a:endParaRPr>
          </a:p>
          <a:p>
            <a:pPr marL="0" indent="0" eaLnBrk="1" fontAlgn="auto" hangingPunct="1">
              <a:spcAft>
                <a:spcPts val="0"/>
              </a:spcAft>
              <a:buFont typeface="Arial" panose="020B0604020202020204" pitchFamily="34" charset="0"/>
              <a:buNone/>
              <a:defRPr/>
            </a:pPr>
            <a:r>
              <a:rPr lang="nl-NL" altLang="en-US" sz="2000" dirty="0" smtClean="0">
                <a:solidFill>
                  <a:prstClr val="black"/>
                </a:solidFill>
              </a:rPr>
              <a:t>       (</a:t>
            </a:r>
            <a:r>
              <a:rPr lang="nl-NL" altLang="en-US" sz="2000" dirty="0" err="1" smtClean="0">
                <a:solidFill>
                  <a:prstClr val="black"/>
                </a:solidFill>
              </a:rPr>
              <a:t>joking</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r>
              <a:rPr lang="nl-NL" altLang="en-US" sz="2000" dirty="0" err="1" smtClean="0">
                <a:solidFill>
                  <a:prstClr val="black"/>
                </a:solidFill>
              </a:rPr>
              <a:t>All</a:t>
            </a:r>
            <a:r>
              <a:rPr lang="nl-NL" altLang="en-US" sz="2000" dirty="0" smtClean="0">
                <a:solidFill>
                  <a:prstClr val="black"/>
                </a:solidFill>
              </a:rPr>
              <a:t>: (</a:t>
            </a:r>
            <a:r>
              <a:rPr lang="nl-NL" altLang="en-US" sz="2000" b="1" dirty="0" err="1" smtClean="0">
                <a:solidFill>
                  <a:prstClr val="black"/>
                </a:solidFill>
              </a:rPr>
              <a:t>laughing</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r>
              <a:rPr lang="nl-NL" sz="2000" dirty="0" smtClean="0"/>
              <a:t>?:    No. </a:t>
            </a:r>
            <a:r>
              <a:rPr lang="nl-NL" sz="2000" dirty="0" err="1" smtClean="0"/>
              <a:t>Words</a:t>
            </a:r>
            <a:r>
              <a:rPr lang="nl-NL" sz="2000" dirty="0" smtClean="0"/>
              <a:t>. </a:t>
            </a:r>
          </a:p>
          <a:p>
            <a:pPr marL="0" indent="0" eaLnBrk="1" fontAlgn="auto" hangingPunct="1">
              <a:spcAft>
                <a:spcPts val="0"/>
              </a:spcAft>
              <a:buFont typeface="Arial" panose="020B0604020202020204" pitchFamily="34" charset="0"/>
              <a:buNone/>
              <a:defRPr/>
            </a:pPr>
            <a:r>
              <a:rPr lang="nl-NL" sz="2000" dirty="0" smtClean="0"/>
              <a:t>?:    </a:t>
            </a:r>
            <a:r>
              <a:rPr lang="nl-NL" altLang="en-US" sz="2000" dirty="0" err="1" smtClean="0">
                <a:solidFill>
                  <a:prstClr val="black"/>
                </a:solidFill>
              </a:rPr>
              <a:t>Yeah</a:t>
            </a:r>
            <a:r>
              <a:rPr lang="nl-NL" altLang="en-US" sz="2000" dirty="0" smtClean="0">
                <a:solidFill>
                  <a:prstClr val="black"/>
                </a:solidFill>
              </a:rPr>
              <a:t> </a:t>
            </a:r>
            <a:r>
              <a:rPr lang="nl-NL" altLang="en-US" sz="2000" dirty="0" err="1" smtClean="0">
                <a:solidFill>
                  <a:prstClr val="black"/>
                </a:solidFill>
              </a:rPr>
              <a:t>those</a:t>
            </a:r>
            <a:r>
              <a:rPr lang="nl-NL" altLang="en-US" sz="2000" dirty="0" smtClean="0">
                <a:solidFill>
                  <a:prstClr val="black"/>
                </a:solidFill>
              </a:rPr>
              <a:t> </a:t>
            </a:r>
            <a:r>
              <a:rPr lang="nl-NL" altLang="en-US" sz="2000" dirty="0" err="1" smtClean="0">
                <a:solidFill>
                  <a:prstClr val="black"/>
                </a:solidFill>
              </a:rPr>
              <a:t>fucking</a:t>
            </a:r>
            <a:r>
              <a:rPr lang="nl-NL" altLang="en-US" sz="2000" dirty="0" smtClean="0">
                <a:solidFill>
                  <a:prstClr val="black"/>
                </a:solidFill>
              </a:rPr>
              <a:t> small </a:t>
            </a:r>
            <a:r>
              <a:rPr lang="nl-NL" altLang="en-US" sz="2000" dirty="0" err="1" smtClean="0">
                <a:solidFill>
                  <a:prstClr val="black"/>
                </a:solidFill>
              </a:rPr>
              <a:t>words</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r>
              <a:rPr lang="nl-NL" sz="2000" dirty="0" smtClean="0">
                <a:solidFill>
                  <a:prstClr val="black"/>
                </a:solidFill>
              </a:rPr>
              <a:t>I:     </a:t>
            </a:r>
            <a:r>
              <a:rPr lang="nl-NL" altLang="en-US" sz="2000" dirty="0" smtClean="0">
                <a:solidFill>
                  <a:prstClr val="black"/>
                </a:solidFill>
              </a:rPr>
              <a:t>But </a:t>
            </a:r>
            <a:r>
              <a:rPr lang="nl-NL" altLang="en-US" sz="2000" dirty="0" err="1" smtClean="0">
                <a:solidFill>
                  <a:prstClr val="black"/>
                </a:solidFill>
              </a:rPr>
              <a:t>what</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r>
              <a:rPr lang="nl-NL" sz="2000" dirty="0" smtClean="0">
                <a:solidFill>
                  <a:prstClr val="black"/>
                </a:solidFill>
              </a:rPr>
              <a:t>?:    </a:t>
            </a:r>
            <a:r>
              <a:rPr lang="nl-NL" altLang="en-US" sz="2000" dirty="0" smtClean="0">
                <a:solidFill>
                  <a:prstClr val="black"/>
                </a:solidFill>
              </a:rPr>
              <a:t>Well yes </a:t>
            </a:r>
            <a:r>
              <a:rPr lang="nl-NL" altLang="en-US" sz="2000" dirty="0" err="1" smtClean="0">
                <a:solidFill>
                  <a:prstClr val="black"/>
                </a:solidFill>
              </a:rPr>
              <a:t>you</a:t>
            </a:r>
            <a:r>
              <a:rPr lang="nl-NL" altLang="en-US" sz="2000" dirty="0" smtClean="0">
                <a:solidFill>
                  <a:prstClr val="black"/>
                </a:solidFill>
              </a:rPr>
              <a:t> have </a:t>
            </a:r>
            <a:r>
              <a:rPr lang="nl-NL" altLang="en-US" sz="2000" dirty="0" err="1" smtClean="0">
                <a:solidFill>
                  <a:prstClr val="black"/>
                </a:solidFill>
              </a:rPr>
              <a:t>those</a:t>
            </a:r>
            <a:r>
              <a:rPr lang="nl-NL" altLang="en-US" sz="2000" dirty="0" smtClean="0">
                <a:solidFill>
                  <a:prstClr val="black"/>
                </a:solidFill>
              </a:rPr>
              <a:t> </a:t>
            </a:r>
            <a:r>
              <a:rPr lang="nl-NL" altLang="en-US" sz="2000" dirty="0" err="1" smtClean="0">
                <a:solidFill>
                  <a:prstClr val="black"/>
                </a:solidFill>
              </a:rPr>
              <a:t>words</a:t>
            </a:r>
            <a:endParaRPr lang="nl-NL" altLang="en-US" sz="2000" dirty="0" smtClean="0">
              <a:solidFill>
                <a:prstClr val="black"/>
              </a:solidFill>
            </a:endParaRPr>
          </a:p>
          <a:p>
            <a:pPr marL="0" indent="0" eaLnBrk="1" fontAlgn="auto" hangingPunct="1">
              <a:spcAft>
                <a:spcPts val="0"/>
              </a:spcAft>
              <a:buFont typeface="Arial" panose="020B0604020202020204" pitchFamily="34" charset="0"/>
              <a:buNone/>
              <a:defRPr/>
            </a:pPr>
            <a:endParaRPr lang="nl-NL" altLang="en-US" sz="2000" dirty="0" smtClean="0">
              <a:solidFill>
                <a:prstClr val="black"/>
              </a:solidFill>
            </a:endParaRPr>
          </a:p>
          <a:p>
            <a:pPr marL="0" indent="0" eaLnBrk="1" fontAlgn="auto" hangingPunct="1">
              <a:spcAft>
                <a:spcPts val="0"/>
              </a:spcAft>
              <a:buFont typeface="Arial" panose="020B0604020202020204" pitchFamily="34" charset="0"/>
              <a:buNone/>
              <a:defRPr/>
            </a:pPr>
            <a:r>
              <a:rPr lang="nl-NL" altLang="en-US" sz="2000" dirty="0" err="1" smtClean="0">
                <a:solidFill>
                  <a:prstClr val="black"/>
                </a:solidFill>
              </a:rPr>
              <a:t>All</a:t>
            </a:r>
            <a:r>
              <a:rPr lang="nl-NL" altLang="en-US" sz="2000" dirty="0" smtClean="0">
                <a:solidFill>
                  <a:prstClr val="black"/>
                </a:solidFill>
              </a:rPr>
              <a:t>: (</a:t>
            </a:r>
            <a:r>
              <a:rPr lang="nl-NL" altLang="en-US" sz="2000" b="1" dirty="0" err="1" smtClean="0">
                <a:solidFill>
                  <a:prstClr val="black"/>
                </a:solidFill>
              </a:rPr>
              <a:t>laughing</a:t>
            </a:r>
            <a:r>
              <a:rPr lang="nl-NL" altLang="en-US" sz="2000" dirty="0" smtClean="0">
                <a:solidFill>
                  <a:prstClr val="black"/>
                </a:solidFill>
              </a:rPr>
              <a:t>)</a:t>
            </a:r>
          </a:p>
          <a:p>
            <a:pPr marL="0" indent="0" eaLnBrk="1" fontAlgn="auto" hangingPunct="1">
              <a:spcAft>
                <a:spcPts val="0"/>
              </a:spcAft>
              <a:buFont typeface="Arial" panose="020B0604020202020204" pitchFamily="34" charset="0"/>
              <a:buNone/>
              <a:defRPr/>
            </a:pPr>
            <a:endParaRPr lang="nl-NL" sz="2000" dirty="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75"/>
          </a:xfrm>
        </p:spPr>
        <p:txBody>
          <a:bodyPr rtlCol="0">
            <a:normAutofit fontScale="90000"/>
          </a:bodyPr>
          <a:lstStyle/>
          <a:p>
            <a:pPr eaLnBrk="1" fontAlgn="auto" hangingPunct="1">
              <a:spcAft>
                <a:spcPts val="0"/>
              </a:spcAft>
              <a:defRPr/>
            </a:pPr>
            <a:r>
              <a:rPr lang="nl-NL" dirty="0"/>
              <a:t>(</a:t>
            </a:r>
            <a:r>
              <a:rPr lang="nl-NL" dirty="0" err="1" smtClean="0"/>
              <a:t>Continued</a:t>
            </a:r>
            <a:r>
              <a:rPr lang="nl-NL" dirty="0" smtClean="0"/>
              <a:t>)</a:t>
            </a:r>
            <a:endParaRPr lang="nl-NL" dirty="0" smtClean="0"/>
          </a:p>
        </p:txBody>
      </p:sp>
      <p:sp>
        <p:nvSpPr>
          <p:cNvPr id="3" name="Content Placeholder 2"/>
          <p:cNvSpPr>
            <a:spLocks noGrp="1"/>
          </p:cNvSpPr>
          <p:nvPr>
            <p:ph sz="half" idx="1"/>
          </p:nvPr>
        </p:nvSpPr>
        <p:spPr>
          <a:xfrm>
            <a:off x="468313" y="1125538"/>
            <a:ext cx="4038600" cy="528955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nl-NL" sz="2400" dirty="0">
                <a:solidFill>
                  <a:prstClr val="black"/>
                </a:solidFill>
              </a:rPr>
              <a:t>A: </a:t>
            </a:r>
            <a:r>
              <a:rPr lang="nl-NL" sz="2400" dirty="0" smtClean="0">
                <a:solidFill>
                  <a:prstClr val="black"/>
                </a:solidFill>
              </a:rPr>
              <a:t>       </a:t>
            </a:r>
            <a:r>
              <a:rPr lang="nl-NL" sz="2400" i="1" dirty="0" smtClean="0">
                <a:solidFill>
                  <a:prstClr val="black"/>
                </a:solidFill>
              </a:rPr>
              <a:t>Ah</a:t>
            </a:r>
            <a:r>
              <a:rPr lang="nl-NL" sz="2400" i="1" dirty="0">
                <a:solidFill>
                  <a:prstClr val="black"/>
                </a:solidFill>
              </a:rPr>
              <a:t>!  Achter elke naam krijg je </a:t>
            </a:r>
            <a:endParaRPr lang="nl-NL" sz="2400" i="1" dirty="0" smtClean="0">
              <a:solidFill>
                <a:prstClr val="black"/>
              </a:solidFill>
            </a:endParaRPr>
          </a:p>
          <a:p>
            <a:pPr marL="0" indent="0" eaLnBrk="1" fontAlgn="auto" hangingPunct="1">
              <a:spcAft>
                <a:spcPts val="0"/>
              </a:spcAft>
              <a:buFont typeface="Arial" panose="020B0604020202020204" pitchFamily="34" charset="0"/>
              <a:buNone/>
              <a:defRPr/>
            </a:pPr>
            <a:r>
              <a:rPr lang="nl-NL" sz="2400" i="1" dirty="0">
                <a:solidFill>
                  <a:prstClr val="black"/>
                </a:solidFill>
              </a:rPr>
              <a:t> </a:t>
            </a:r>
            <a:r>
              <a:rPr lang="nl-NL" sz="2400" i="1" dirty="0" smtClean="0">
                <a:solidFill>
                  <a:prstClr val="black"/>
                </a:solidFill>
              </a:rPr>
              <a:t>          dan </a:t>
            </a:r>
            <a:r>
              <a:rPr lang="nl-NL" sz="2400" i="1" dirty="0" err="1" smtClean="0">
                <a:solidFill>
                  <a:prstClr val="black"/>
                </a:solidFill>
              </a:rPr>
              <a:t>Chan</a:t>
            </a:r>
            <a:r>
              <a:rPr lang="nl-NL" sz="2400" i="1" dirty="0" smtClean="0">
                <a:solidFill>
                  <a:prstClr val="black"/>
                </a:solidFill>
              </a:rPr>
              <a:t> </a:t>
            </a:r>
            <a:r>
              <a:rPr lang="nl-NL" sz="2400" i="1" dirty="0">
                <a:solidFill>
                  <a:prstClr val="black"/>
                </a:solidFill>
              </a:rPr>
              <a:t>of San of </a:t>
            </a:r>
            <a:r>
              <a:rPr lang="nl-NL" sz="2400" i="1" dirty="0" err="1">
                <a:solidFill>
                  <a:prstClr val="black"/>
                </a:solidFill>
              </a:rPr>
              <a:t>Sempai</a:t>
            </a:r>
            <a:r>
              <a:rPr lang="nl-NL" sz="2400" i="1" dirty="0">
                <a:solidFill>
                  <a:prstClr val="black"/>
                </a:solidFill>
              </a:rPr>
              <a:t>. (…)</a:t>
            </a:r>
          </a:p>
          <a:p>
            <a:pPr marL="0" indent="0" eaLnBrk="1" fontAlgn="auto" hangingPunct="1">
              <a:spcAft>
                <a:spcPts val="0"/>
              </a:spcAft>
              <a:buFont typeface="Arial" panose="020B0604020202020204" pitchFamily="34" charset="0"/>
              <a:buNone/>
              <a:defRPr/>
            </a:pPr>
            <a:r>
              <a:rPr lang="nl-NL" sz="2400" dirty="0" smtClean="0">
                <a:solidFill>
                  <a:prstClr val="black"/>
                </a:solidFill>
              </a:rPr>
              <a:t>Allen: </a:t>
            </a:r>
            <a:r>
              <a:rPr lang="nl-NL" sz="2400" i="1" dirty="0">
                <a:solidFill>
                  <a:prstClr val="black"/>
                </a:solidFill>
              </a:rPr>
              <a:t>(</a:t>
            </a:r>
            <a:r>
              <a:rPr lang="nl-NL" sz="2400" b="1" i="1" dirty="0" smtClean="0">
                <a:solidFill>
                  <a:prstClr val="black"/>
                </a:solidFill>
              </a:rPr>
              <a:t>lachen</a:t>
            </a:r>
            <a:r>
              <a:rPr lang="nl-NL" sz="2400" i="1"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         </a:t>
            </a:r>
            <a:r>
              <a:rPr lang="nl-NL" sz="2400" i="1" dirty="0" smtClean="0">
                <a:solidFill>
                  <a:prstClr val="black"/>
                </a:solidFill>
              </a:rPr>
              <a:t>Oh wat erg. </a:t>
            </a:r>
            <a:endParaRPr lang="nl-NL" sz="2400" dirty="0" smtClean="0">
              <a:solidFill>
                <a:prstClr val="black"/>
              </a:solidFill>
            </a:endParaRPr>
          </a:p>
          <a:p>
            <a:pPr marL="0" indent="0" eaLnBrk="1" fontAlgn="auto" hangingPunct="1">
              <a:spcAft>
                <a:spcPts val="0"/>
              </a:spcAft>
              <a:buFont typeface="Arial" panose="020B0604020202020204" pitchFamily="34" charset="0"/>
              <a:buNone/>
              <a:defRPr/>
            </a:pPr>
            <a:r>
              <a:rPr lang="nl-NL" sz="2400" dirty="0" smtClean="0">
                <a:solidFill>
                  <a:prstClr val="black"/>
                </a:solidFill>
              </a:rPr>
              <a:t>Allen: </a:t>
            </a:r>
            <a:r>
              <a:rPr lang="nl-NL" sz="2400" i="1" dirty="0">
                <a:solidFill>
                  <a:prstClr val="black"/>
                </a:solidFill>
              </a:rPr>
              <a:t>(</a:t>
            </a:r>
            <a:r>
              <a:rPr lang="nl-NL" sz="2400" b="1" i="1" dirty="0">
                <a:solidFill>
                  <a:prstClr val="black"/>
                </a:solidFill>
              </a:rPr>
              <a:t>lachen</a:t>
            </a:r>
            <a:r>
              <a:rPr lang="nl-NL" sz="2400" i="1" dirty="0">
                <a:solidFill>
                  <a:prstClr val="black"/>
                </a:solidFill>
              </a:rPr>
              <a:t>). </a:t>
            </a:r>
            <a:endParaRPr lang="nl-NL" sz="2400" dirty="0">
              <a:solidFill>
                <a:prstClr val="black"/>
              </a:solidFill>
            </a:endParaRPr>
          </a:p>
          <a:p>
            <a:pPr marL="0" indent="0" eaLnBrk="1" fontAlgn="auto" hangingPunct="1">
              <a:spcAft>
                <a:spcPts val="0"/>
              </a:spcAft>
              <a:buFont typeface="Arial" panose="020B0604020202020204" pitchFamily="34" charset="0"/>
              <a:buNone/>
              <a:defRPr/>
            </a:pPr>
            <a:r>
              <a:rPr lang="nl-NL" sz="2400" dirty="0">
                <a:solidFill>
                  <a:prstClr val="black"/>
                </a:solidFill>
              </a:rPr>
              <a:t>?: </a:t>
            </a:r>
            <a:r>
              <a:rPr lang="nl-NL" sz="2400" dirty="0" smtClean="0">
                <a:solidFill>
                  <a:prstClr val="black"/>
                </a:solidFill>
              </a:rPr>
              <a:t>        </a:t>
            </a:r>
            <a:r>
              <a:rPr lang="nl-NL" sz="2400" i="1" dirty="0" smtClean="0">
                <a:solidFill>
                  <a:prstClr val="black"/>
                </a:solidFill>
              </a:rPr>
              <a:t>schattig </a:t>
            </a:r>
            <a:r>
              <a:rPr lang="nl-NL" sz="2400" i="1" dirty="0" err="1">
                <a:solidFill>
                  <a:prstClr val="black"/>
                </a:solidFill>
              </a:rPr>
              <a:t>enzo</a:t>
            </a:r>
            <a:r>
              <a:rPr lang="nl-NL" sz="2400" i="1" dirty="0">
                <a:solidFill>
                  <a:prstClr val="black"/>
                </a:solidFill>
              </a:rPr>
              <a:t> naja, dat is dan </a:t>
            </a:r>
            <a:endParaRPr lang="nl-NL" sz="2400" i="1" dirty="0" smtClean="0">
              <a:solidFill>
                <a:prstClr val="black"/>
              </a:solidFill>
            </a:endParaRPr>
          </a:p>
          <a:p>
            <a:pPr marL="0" indent="0" eaLnBrk="1" fontAlgn="auto" hangingPunct="1">
              <a:spcAft>
                <a:spcPts val="0"/>
              </a:spcAft>
              <a:buFont typeface="Arial" panose="020B0604020202020204" pitchFamily="34" charset="0"/>
              <a:buNone/>
              <a:defRPr/>
            </a:pPr>
            <a:r>
              <a:rPr lang="nl-NL" sz="2400" i="1" dirty="0">
                <a:solidFill>
                  <a:prstClr val="black"/>
                </a:solidFill>
              </a:rPr>
              <a:t> </a:t>
            </a:r>
            <a:r>
              <a:rPr lang="nl-NL" sz="2400" i="1" dirty="0" smtClean="0">
                <a:solidFill>
                  <a:prstClr val="black"/>
                </a:solidFill>
              </a:rPr>
              <a:t>           (</a:t>
            </a:r>
            <a:r>
              <a:rPr lang="nl-NL" sz="2400" i="1" dirty="0">
                <a:solidFill>
                  <a:prstClr val="black"/>
                </a:solidFill>
              </a:rPr>
              <a:t>klinkt </a:t>
            </a:r>
            <a:r>
              <a:rPr lang="nl-NL" sz="2400" i="1" dirty="0" smtClean="0">
                <a:solidFill>
                  <a:prstClr val="black"/>
                </a:solidFill>
              </a:rPr>
              <a:t>als</a:t>
            </a:r>
            <a:r>
              <a:rPr lang="nl-NL" sz="2400" i="1" dirty="0">
                <a:solidFill>
                  <a:prstClr val="black"/>
                </a:solidFill>
              </a:rPr>
              <a:t>) </a:t>
            </a:r>
            <a:r>
              <a:rPr lang="nl-NL" sz="2400" i="1" dirty="0" err="1">
                <a:solidFill>
                  <a:prstClr val="black"/>
                </a:solidFill>
              </a:rPr>
              <a:t>kawai</a:t>
            </a:r>
            <a:r>
              <a:rPr lang="nl-NL" sz="2400" i="1" dirty="0">
                <a:solidFill>
                  <a:prstClr val="black"/>
                </a:solidFill>
              </a:rPr>
              <a:t>, en </a:t>
            </a:r>
            <a:endParaRPr lang="nl-NL" sz="2400" i="1" dirty="0" smtClean="0">
              <a:solidFill>
                <a:prstClr val="black"/>
              </a:solidFill>
            </a:endParaRPr>
          </a:p>
          <a:p>
            <a:pPr marL="0" indent="0" eaLnBrk="1" fontAlgn="auto" hangingPunct="1">
              <a:spcAft>
                <a:spcPts val="0"/>
              </a:spcAft>
              <a:buFont typeface="Arial" panose="020B0604020202020204" pitchFamily="34" charset="0"/>
              <a:buNone/>
              <a:defRPr/>
            </a:pPr>
            <a:r>
              <a:rPr lang="nl-NL" sz="2400" i="1" dirty="0">
                <a:solidFill>
                  <a:prstClr val="black"/>
                </a:solidFill>
              </a:rPr>
              <a:t> </a:t>
            </a:r>
            <a:r>
              <a:rPr lang="nl-NL" sz="2400" i="1" dirty="0" smtClean="0">
                <a:solidFill>
                  <a:prstClr val="black"/>
                </a:solidFill>
              </a:rPr>
              <a:t>           </a:t>
            </a:r>
            <a:r>
              <a:rPr lang="nl-NL" sz="2400" i="1" dirty="0" err="1" smtClean="0">
                <a:solidFill>
                  <a:prstClr val="black"/>
                </a:solidFill>
              </a:rPr>
              <a:t>ukohjethessonii</a:t>
            </a:r>
            <a:r>
              <a:rPr lang="nl-NL" sz="2400" i="1"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Allen: </a:t>
            </a:r>
            <a:r>
              <a:rPr lang="nl-NL" sz="2400" i="1" dirty="0">
                <a:solidFill>
                  <a:prstClr val="black"/>
                </a:solidFill>
              </a:rPr>
              <a:t>(</a:t>
            </a:r>
            <a:r>
              <a:rPr lang="nl-NL" sz="2400" b="1" i="1" dirty="0">
                <a:solidFill>
                  <a:prstClr val="black"/>
                </a:solidFill>
              </a:rPr>
              <a:t>lachen</a:t>
            </a:r>
            <a:r>
              <a:rPr lang="nl-NL" sz="2400" i="1" dirty="0">
                <a:solidFill>
                  <a:prstClr val="black"/>
                </a:solidFill>
              </a:rPr>
              <a:t>) </a:t>
            </a:r>
            <a:r>
              <a:rPr lang="nl-NL" sz="2400" i="1" dirty="0" smtClean="0">
                <a:solidFill>
                  <a:prstClr val="black"/>
                </a:solidFill>
              </a:rPr>
              <a:t>(…)</a:t>
            </a:r>
            <a:endParaRPr lang="nl-NL" sz="2400" dirty="0">
              <a:solidFill>
                <a:prstClr val="black"/>
              </a:solidFill>
            </a:endParaRPr>
          </a:p>
          <a:p>
            <a:pPr marL="0" indent="0" eaLnBrk="1" fontAlgn="auto" hangingPunct="1">
              <a:spcAft>
                <a:spcPts val="0"/>
              </a:spcAft>
              <a:buFont typeface="Arial" panose="020B0604020202020204" pitchFamily="34" charset="0"/>
              <a:buNone/>
              <a:defRPr/>
            </a:pPr>
            <a:r>
              <a:rPr lang="nl-NL" sz="2400" dirty="0">
                <a:solidFill>
                  <a:prstClr val="black"/>
                </a:solidFill>
              </a:rPr>
              <a:t>?: </a:t>
            </a:r>
            <a:r>
              <a:rPr lang="nl-NL" sz="2400" dirty="0" smtClean="0">
                <a:solidFill>
                  <a:prstClr val="black"/>
                </a:solidFill>
              </a:rPr>
              <a:t>       </a:t>
            </a:r>
            <a:r>
              <a:rPr lang="nl-NL" sz="2400" i="1" dirty="0" smtClean="0">
                <a:solidFill>
                  <a:prstClr val="black"/>
                </a:solidFill>
              </a:rPr>
              <a:t>Oh </a:t>
            </a:r>
            <a:r>
              <a:rPr lang="nl-NL" sz="2400" i="1" dirty="0">
                <a:solidFill>
                  <a:prstClr val="black"/>
                </a:solidFill>
              </a:rPr>
              <a:t>nee, hou op ik ga huilen. </a:t>
            </a:r>
            <a:endParaRPr lang="nl-NL" sz="2400" i="1" dirty="0" smtClean="0">
              <a:solidFill>
                <a:prstClr val="black"/>
              </a:solidFill>
            </a:endParaRPr>
          </a:p>
          <a:p>
            <a:pPr marL="0" indent="0" eaLnBrk="1" fontAlgn="auto" hangingPunct="1">
              <a:spcAft>
                <a:spcPts val="0"/>
              </a:spcAft>
              <a:buFont typeface="Arial" panose="020B0604020202020204" pitchFamily="34" charset="0"/>
              <a:buNone/>
              <a:defRPr/>
            </a:pPr>
            <a:r>
              <a:rPr lang="nl-NL" sz="2400" dirty="0" smtClean="0">
                <a:solidFill>
                  <a:prstClr val="black"/>
                </a:solidFill>
              </a:rPr>
              <a:t>Allen: </a:t>
            </a:r>
            <a:r>
              <a:rPr lang="nl-NL" sz="2400" i="1" dirty="0">
                <a:solidFill>
                  <a:prstClr val="black"/>
                </a:solidFill>
              </a:rPr>
              <a:t>(</a:t>
            </a:r>
            <a:r>
              <a:rPr lang="nl-NL" sz="2400" b="1" i="1" dirty="0">
                <a:solidFill>
                  <a:prstClr val="black"/>
                </a:solidFill>
              </a:rPr>
              <a:t>lachen</a:t>
            </a:r>
            <a:r>
              <a:rPr lang="nl-NL" sz="2400" i="1" dirty="0">
                <a:solidFill>
                  <a:prstClr val="black"/>
                </a:solidFill>
              </a:rPr>
              <a:t>). </a:t>
            </a:r>
            <a:endParaRPr lang="nl-NL" sz="2400" i="1" dirty="0" smtClean="0">
              <a:solidFill>
                <a:prstClr val="black"/>
              </a:solidFill>
            </a:endParaRPr>
          </a:p>
          <a:p>
            <a:pPr marL="0" indent="0" eaLnBrk="1" fontAlgn="auto" hangingPunct="1">
              <a:spcAft>
                <a:spcPts val="0"/>
              </a:spcAft>
              <a:buFont typeface="Arial" panose="020B0604020202020204" pitchFamily="34" charset="0"/>
              <a:buNone/>
              <a:defRPr/>
            </a:pPr>
            <a:r>
              <a:rPr lang="nl-NL" sz="2400" dirty="0" smtClean="0">
                <a:solidFill>
                  <a:prstClr val="black"/>
                </a:solidFill>
              </a:rPr>
              <a:t>I</a:t>
            </a:r>
            <a:r>
              <a:rPr lang="nl-NL" sz="2400" dirty="0">
                <a:solidFill>
                  <a:prstClr val="black"/>
                </a:solidFill>
              </a:rPr>
              <a:t>: </a:t>
            </a:r>
            <a:r>
              <a:rPr lang="nl-NL" sz="2400" dirty="0" smtClean="0">
                <a:solidFill>
                  <a:prstClr val="black"/>
                </a:solidFill>
              </a:rPr>
              <a:t>        </a:t>
            </a:r>
            <a:r>
              <a:rPr lang="nl-NL" sz="2400" i="1" dirty="0" smtClean="0">
                <a:solidFill>
                  <a:prstClr val="black"/>
                </a:solidFill>
              </a:rPr>
              <a:t>Maar </a:t>
            </a:r>
            <a:r>
              <a:rPr lang="nl-NL" sz="2400" i="1" dirty="0">
                <a:solidFill>
                  <a:prstClr val="black"/>
                </a:solidFill>
              </a:rPr>
              <a:t>daar zouden wij echt </a:t>
            </a:r>
            <a:r>
              <a:rPr lang="nl-NL" sz="2400" i="1" dirty="0" smtClean="0">
                <a:solidFill>
                  <a:prstClr val="black"/>
                </a:solidFill>
              </a:rPr>
              <a:t>als</a:t>
            </a:r>
          </a:p>
          <a:p>
            <a:pPr marL="0" indent="0" eaLnBrk="1" fontAlgn="auto" hangingPunct="1">
              <a:spcAft>
                <a:spcPts val="0"/>
              </a:spcAft>
              <a:buFont typeface="Arial" panose="020B0604020202020204" pitchFamily="34" charset="0"/>
              <a:buNone/>
              <a:defRPr/>
            </a:pPr>
            <a:r>
              <a:rPr lang="nl-NL" sz="2400" i="1" dirty="0" smtClean="0">
                <a:solidFill>
                  <a:prstClr val="black"/>
                </a:solidFill>
              </a:rPr>
              <a:t>           buitenstaanders </a:t>
            </a:r>
            <a:r>
              <a:rPr lang="nl-NL" sz="2400" i="1" dirty="0">
                <a:solidFill>
                  <a:prstClr val="black"/>
                </a:solidFill>
              </a:rPr>
              <a:t>dan echt </a:t>
            </a:r>
            <a:r>
              <a:rPr lang="nl-NL" sz="2400" i="1" dirty="0" smtClean="0">
                <a:solidFill>
                  <a:prstClr val="black"/>
                </a:solidFill>
              </a:rPr>
              <a:t>geen</a:t>
            </a:r>
          </a:p>
          <a:p>
            <a:pPr marL="0" indent="0" eaLnBrk="1" fontAlgn="auto" hangingPunct="1">
              <a:spcAft>
                <a:spcPts val="0"/>
              </a:spcAft>
              <a:buFont typeface="Arial" panose="020B0604020202020204" pitchFamily="34" charset="0"/>
              <a:buNone/>
              <a:defRPr/>
            </a:pPr>
            <a:r>
              <a:rPr lang="nl-NL" sz="2400" i="1" dirty="0" smtClean="0">
                <a:solidFill>
                  <a:prstClr val="black"/>
                </a:solidFill>
              </a:rPr>
              <a:t>           touw aan </a:t>
            </a:r>
            <a:r>
              <a:rPr lang="nl-NL" sz="2400" i="1" dirty="0">
                <a:solidFill>
                  <a:prstClr val="black"/>
                </a:solidFill>
              </a:rPr>
              <a:t>vast kunnen knopen.</a:t>
            </a:r>
          </a:p>
          <a:p>
            <a:pPr marL="0" indent="0" eaLnBrk="1" fontAlgn="auto" hangingPunct="1">
              <a:spcAft>
                <a:spcPts val="0"/>
              </a:spcAft>
              <a:buFont typeface="Arial" panose="020B0604020202020204" pitchFamily="34" charset="0"/>
              <a:buNone/>
              <a:defRPr/>
            </a:pPr>
            <a:r>
              <a:rPr lang="nl-NL" sz="2400" dirty="0">
                <a:solidFill>
                  <a:prstClr val="black"/>
                </a:solidFill>
              </a:rPr>
              <a:t>?: </a:t>
            </a:r>
            <a:r>
              <a:rPr lang="nl-NL" sz="2400" dirty="0" smtClean="0">
                <a:solidFill>
                  <a:prstClr val="black"/>
                </a:solidFill>
              </a:rPr>
              <a:t>       </a:t>
            </a:r>
            <a:r>
              <a:rPr lang="nl-NL" sz="2400" i="1" dirty="0" smtClean="0">
                <a:solidFill>
                  <a:prstClr val="black"/>
                </a:solidFill>
              </a:rPr>
              <a:t>Nee </a:t>
            </a:r>
            <a:r>
              <a:rPr lang="nl-NL" sz="2400" i="1" dirty="0">
                <a:solidFill>
                  <a:prstClr val="black"/>
                </a:solidFill>
              </a:rPr>
              <a:t>waarschijnlijk niet. Nee</a:t>
            </a:r>
            <a:r>
              <a:rPr lang="nl-NL" sz="2400" dirty="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Allen: </a:t>
            </a:r>
            <a:r>
              <a:rPr lang="nl-NL" sz="2400" i="1" dirty="0">
                <a:solidFill>
                  <a:prstClr val="black"/>
                </a:solidFill>
              </a:rPr>
              <a:t>(</a:t>
            </a:r>
            <a:r>
              <a:rPr lang="nl-NL" sz="2400" b="1" i="1" dirty="0">
                <a:solidFill>
                  <a:prstClr val="black"/>
                </a:solidFill>
              </a:rPr>
              <a:t>lachen</a:t>
            </a:r>
            <a:r>
              <a:rPr lang="nl-NL" sz="2400" i="1" dirty="0" smtClean="0">
                <a:solidFill>
                  <a:prstClr val="black"/>
                </a:solidFill>
              </a:rPr>
              <a:t>)</a:t>
            </a:r>
            <a:endParaRPr lang="nl-NL" sz="2400" i="1" dirty="0">
              <a:solidFill>
                <a:prstClr val="black"/>
              </a:solidFill>
            </a:endParaRPr>
          </a:p>
          <a:p>
            <a:pPr eaLnBrk="1" fontAlgn="auto" hangingPunct="1">
              <a:spcAft>
                <a:spcPts val="0"/>
              </a:spcAft>
              <a:buFont typeface="Arial" panose="020B0604020202020204" pitchFamily="34" charset="0"/>
              <a:buChar char="•"/>
              <a:defRPr/>
            </a:pPr>
            <a:endParaRPr lang="nl-NL" dirty="0" smtClean="0"/>
          </a:p>
        </p:txBody>
      </p:sp>
      <p:sp>
        <p:nvSpPr>
          <p:cNvPr id="4" name="Content Placeholder 3"/>
          <p:cNvSpPr>
            <a:spLocks noGrp="1"/>
          </p:cNvSpPr>
          <p:nvPr>
            <p:ph sz="half" idx="2"/>
          </p:nvPr>
        </p:nvSpPr>
        <p:spPr>
          <a:xfrm>
            <a:off x="4643438" y="1125538"/>
            <a:ext cx="4038600" cy="528955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nl-NL" sz="2400" dirty="0" smtClean="0">
                <a:solidFill>
                  <a:prstClr val="black"/>
                </a:solidFill>
              </a:rPr>
              <a:t>A:   Ah! </a:t>
            </a:r>
            <a:r>
              <a:rPr lang="nl-NL" sz="2400" dirty="0" err="1" smtClean="0">
                <a:solidFill>
                  <a:prstClr val="black"/>
                </a:solidFill>
              </a:rPr>
              <a:t>Behind</a:t>
            </a:r>
            <a:r>
              <a:rPr lang="nl-NL" sz="2400" dirty="0" smtClean="0">
                <a:solidFill>
                  <a:prstClr val="black"/>
                </a:solidFill>
              </a:rPr>
              <a:t> </a:t>
            </a:r>
            <a:r>
              <a:rPr lang="nl-NL" sz="2400" dirty="0" err="1" smtClean="0">
                <a:solidFill>
                  <a:prstClr val="black"/>
                </a:solidFill>
              </a:rPr>
              <a:t>every</a:t>
            </a:r>
            <a:r>
              <a:rPr lang="nl-NL" sz="2400" dirty="0" smtClean="0">
                <a:solidFill>
                  <a:prstClr val="black"/>
                </a:solidFill>
              </a:rPr>
              <a:t> name </a:t>
            </a:r>
            <a:r>
              <a:rPr lang="nl-NL" sz="2400" dirty="0" err="1" smtClean="0">
                <a:solidFill>
                  <a:prstClr val="black"/>
                </a:solidFill>
              </a:rPr>
              <a:t>you</a:t>
            </a:r>
            <a:r>
              <a:rPr lang="nl-NL" sz="2400" dirty="0" smtClean="0">
                <a:solidFill>
                  <a:prstClr val="black"/>
                </a:solidFill>
              </a:rPr>
              <a:t> get</a:t>
            </a:r>
          </a:p>
          <a:p>
            <a:pPr marL="0" indent="0" eaLnBrk="1" fontAlgn="auto" hangingPunct="1">
              <a:spcAft>
                <a:spcPts val="0"/>
              </a:spcAft>
              <a:buFont typeface="Arial" panose="020B0604020202020204" pitchFamily="34" charset="0"/>
              <a:buNone/>
              <a:defRPr/>
            </a:pPr>
            <a:r>
              <a:rPr lang="nl-NL" sz="2400" dirty="0" smtClean="0">
                <a:solidFill>
                  <a:prstClr val="black"/>
                </a:solidFill>
              </a:rPr>
              <a:t>       </a:t>
            </a:r>
            <a:r>
              <a:rPr lang="nl-NL" sz="2400" dirty="0" err="1" smtClean="0">
                <a:solidFill>
                  <a:prstClr val="black"/>
                </a:solidFill>
              </a:rPr>
              <a:t>Chan</a:t>
            </a:r>
            <a:r>
              <a:rPr lang="nl-NL" sz="2400" dirty="0" smtClean="0">
                <a:solidFill>
                  <a:prstClr val="black"/>
                </a:solidFill>
              </a:rPr>
              <a:t> or San or </a:t>
            </a:r>
            <a:r>
              <a:rPr lang="nl-NL" sz="2400" dirty="0" err="1" smtClean="0">
                <a:solidFill>
                  <a:prstClr val="black"/>
                </a:solidFill>
              </a:rPr>
              <a:t>Sempai</a:t>
            </a:r>
            <a:r>
              <a:rPr lang="nl-NL" sz="2400"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err="1" smtClean="0">
                <a:solidFill>
                  <a:prstClr val="black"/>
                </a:solidFill>
              </a:rPr>
              <a:t>All</a:t>
            </a:r>
            <a:r>
              <a:rPr lang="nl-NL" sz="2400" dirty="0" smtClean="0">
                <a:solidFill>
                  <a:prstClr val="black"/>
                </a:solidFill>
              </a:rPr>
              <a:t>: (</a:t>
            </a:r>
            <a:r>
              <a:rPr lang="nl-NL" sz="2400" b="1" dirty="0" err="1" smtClean="0">
                <a:solidFill>
                  <a:prstClr val="black"/>
                </a:solidFill>
              </a:rPr>
              <a:t>laughing</a:t>
            </a:r>
            <a:r>
              <a:rPr lang="nl-NL" sz="2400"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    Oh </a:t>
            </a:r>
            <a:r>
              <a:rPr lang="nl-NL" sz="2400" dirty="0" err="1" smtClean="0">
                <a:solidFill>
                  <a:prstClr val="black"/>
                </a:solidFill>
              </a:rPr>
              <a:t>how</a:t>
            </a:r>
            <a:r>
              <a:rPr lang="nl-NL" sz="2400" dirty="0" smtClean="0">
                <a:solidFill>
                  <a:prstClr val="black"/>
                </a:solidFill>
              </a:rPr>
              <a:t> terrible]</a:t>
            </a:r>
          </a:p>
          <a:p>
            <a:pPr marL="0" indent="0" eaLnBrk="1" fontAlgn="auto" hangingPunct="1">
              <a:spcAft>
                <a:spcPts val="0"/>
              </a:spcAft>
              <a:buFont typeface="Arial" panose="020B0604020202020204" pitchFamily="34" charset="0"/>
              <a:buNone/>
              <a:defRPr/>
            </a:pPr>
            <a:r>
              <a:rPr lang="nl-NL" sz="2400" dirty="0" err="1" smtClean="0">
                <a:solidFill>
                  <a:prstClr val="black"/>
                </a:solidFill>
              </a:rPr>
              <a:t>All</a:t>
            </a:r>
            <a:r>
              <a:rPr lang="nl-NL" sz="2400" dirty="0" smtClean="0">
                <a:solidFill>
                  <a:prstClr val="black"/>
                </a:solidFill>
              </a:rPr>
              <a:t>: (</a:t>
            </a:r>
            <a:r>
              <a:rPr lang="nl-NL" sz="2400" b="1" dirty="0" err="1" smtClean="0">
                <a:solidFill>
                  <a:prstClr val="black"/>
                </a:solidFill>
              </a:rPr>
              <a:t>laughing</a:t>
            </a:r>
            <a:r>
              <a:rPr lang="nl-NL" sz="2400"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    </a:t>
            </a:r>
            <a:r>
              <a:rPr lang="nl-NL" sz="2400" dirty="0" err="1" smtClean="0">
                <a:solidFill>
                  <a:prstClr val="black"/>
                </a:solidFill>
              </a:rPr>
              <a:t>Cute</a:t>
            </a:r>
            <a:r>
              <a:rPr lang="nl-NL" sz="2400" dirty="0" smtClean="0">
                <a:solidFill>
                  <a:prstClr val="black"/>
                </a:solidFill>
              </a:rPr>
              <a:t> </a:t>
            </a:r>
            <a:r>
              <a:rPr lang="nl-NL" sz="2400" dirty="0" err="1" smtClean="0">
                <a:solidFill>
                  <a:prstClr val="black"/>
                </a:solidFill>
              </a:rPr>
              <a:t>and</a:t>
            </a:r>
            <a:r>
              <a:rPr lang="nl-NL" sz="2400" dirty="0" smtClean="0">
                <a:solidFill>
                  <a:prstClr val="black"/>
                </a:solidFill>
              </a:rPr>
              <a:t> well, </a:t>
            </a:r>
            <a:r>
              <a:rPr lang="nl-NL" sz="2400" dirty="0" err="1" smtClean="0">
                <a:solidFill>
                  <a:prstClr val="black"/>
                </a:solidFill>
              </a:rPr>
              <a:t>like</a:t>
            </a:r>
            <a:r>
              <a:rPr lang="nl-NL" sz="2400" dirty="0" smtClean="0">
                <a:solidFill>
                  <a:prstClr val="black"/>
                </a:solidFill>
              </a:rPr>
              <a:t> (sounds </a:t>
            </a:r>
            <a:r>
              <a:rPr lang="nl-NL" sz="2400" dirty="0" err="1" smtClean="0">
                <a:solidFill>
                  <a:prstClr val="black"/>
                </a:solidFill>
              </a:rPr>
              <a:t>like</a:t>
            </a:r>
            <a:r>
              <a:rPr lang="nl-NL" sz="2400"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       </a:t>
            </a:r>
            <a:r>
              <a:rPr lang="nl-NL" sz="2400" dirty="0" err="1" smtClean="0">
                <a:solidFill>
                  <a:prstClr val="black"/>
                </a:solidFill>
              </a:rPr>
              <a:t>kawai</a:t>
            </a:r>
            <a:r>
              <a:rPr lang="nl-NL" sz="2400" dirty="0" smtClean="0">
                <a:solidFill>
                  <a:prstClr val="black"/>
                </a:solidFill>
              </a:rPr>
              <a:t>, </a:t>
            </a:r>
            <a:r>
              <a:rPr lang="nl-NL" sz="2400" dirty="0" err="1" smtClean="0">
                <a:solidFill>
                  <a:prstClr val="black"/>
                </a:solidFill>
              </a:rPr>
              <a:t>and</a:t>
            </a:r>
            <a:r>
              <a:rPr lang="nl-NL" sz="2400" dirty="0" smtClean="0">
                <a:solidFill>
                  <a:prstClr val="black"/>
                </a:solidFill>
              </a:rPr>
              <a:t> </a:t>
            </a:r>
            <a:r>
              <a:rPr lang="nl-NL" sz="2400" dirty="0" err="1" smtClean="0">
                <a:solidFill>
                  <a:prstClr val="black"/>
                </a:solidFill>
              </a:rPr>
              <a:t>kukohjethessonii</a:t>
            </a:r>
            <a:endParaRPr lang="nl-NL" sz="2400" i="1" dirty="0" smtClean="0">
              <a:solidFill>
                <a:prstClr val="black"/>
              </a:solidFill>
            </a:endParaRPr>
          </a:p>
          <a:p>
            <a:pPr marL="0" indent="0" eaLnBrk="1" fontAlgn="auto" hangingPunct="1">
              <a:spcAft>
                <a:spcPts val="0"/>
              </a:spcAft>
              <a:buFont typeface="Arial" panose="020B0604020202020204" pitchFamily="34" charset="0"/>
              <a:buNone/>
              <a:defRPr/>
            </a:pPr>
            <a:endParaRPr lang="nl-NL" sz="2400" dirty="0" smtClean="0">
              <a:solidFill>
                <a:prstClr val="black"/>
              </a:solidFill>
            </a:endParaRPr>
          </a:p>
          <a:p>
            <a:pPr marL="0" indent="0" eaLnBrk="1" fontAlgn="auto" hangingPunct="1">
              <a:spcAft>
                <a:spcPts val="0"/>
              </a:spcAft>
              <a:buFont typeface="Arial" panose="020B0604020202020204" pitchFamily="34" charset="0"/>
              <a:buNone/>
              <a:defRPr/>
            </a:pPr>
            <a:r>
              <a:rPr lang="nl-NL" sz="2400" dirty="0" err="1" smtClean="0">
                <a:solidFill>
                  <a:prstClr val="black"/>
                </a:solidFill>
              </a:rPr>
              <a:t>All</a:t>
            </a:r>
            <a:r>
              <a:rPr lang="nl-NL" sz="2400" dirty="0" smtClean="0">
                <a:solidFill>
                  <a:prstClr val="black"/>
                </a:solidFill>
              </a:rPr>
              <a:t>: (</a:t>
            </a:r>
            <a:r>
              <a:rPr lang="nl-NL" sz="2400" b="1" dirty="0" err="1" smtClean="0">
                <a:solidFill>
                  <a:prstClr val="black"/>
                </a:solidFill>
              </a:rPr>
              <a:t>laughing</a:t>
            </a:r>
            <a:r>
              <a:rPr lang="nl-NL" sz="2400" dirty="0" smtClean="0">
                <a:solidFill>
                  <a:prstClr val="black"/>
                </a:solidFill>
              </a:rPr>
              <a:t>)</a:t>
            </a:r>
          </a:p>
          <a:p>
            <a:pPr marL="0" indent="0" eaLnBrk="1" fontAlgn="auto" hangingPunct="1">
              <a:spcAft>
                <a:spcPts val="0"/>
              </a:spcAft>
              <a:buFont typeface="Arial" panose="020B0604020202020204" pitchFamily="34" charset="0"/>
              <a:buNone/>
              <a:defRPr/>
            </a:pPr>
            <a:r>
              <a:rPr lang="nl-NL" sz="2400" dirty="0" smtClean="0">
                <a:solidFill>
                  <a:prstClr val="black"/>
                </a:solidFill>
              </a:rPr>
              <a:t>?:    Oh no, stop </a:t>
            </a:r>
            <a:r>
              <a:rPr lang="nl-NL" sz="2400" dirty="0" err="1" smtClean="0">
                <a:solidFill>
                  <a:prstClr val="black"/>
                </a:solidFill>
              </a:rPr>
              <a:t>I’m</a:t>
            </a:r>
            <a:r>
              <a:rPr lang="nl-NL" sz="2400" dirty="0" smtClean="0">
                <a:solidFill>
                  <a:prstClr val="black"/>
                </a:solidFill>
              </a:rPr>
              <a:t> </a:t>
            </a:r>
            <a:r>
              <a:rPr lang="nl-NL" sz="2400" dirty="0" err="1" smtClean="0">
                <a:solidFill>
                  <a:prstClr val="black"/>
                </a:solidFill>
              </a:rPr>
              <a:t>gonna</a:t>
            </a:r>
            <a:r>
              <a:rPr lang="nl-NL" sz="2400" dirty="0" smtClean="0">
                <a:solidFill>
                  <a:prstClr val="black"/>
                </a:solidFill>
              </a:rPr>
              <a:t> </a:t>
            </a:r>
            <a:r>
              <a:rPr lang="nl-NL" sz="2400" dirty="0" err="1" smtClean="0">
                <a:solidFill>
                  <a:prstClr val="black"/>
                </a:solidFill>
              </a:rPr>
              <a:t>cry</a:t>
            </a:r>
            <a:endParaRPr lang="nl-NL" sz="2400" dirty="0" smtClean="0">
              <a:solidFill>
                <a:prstClr val="black"/>
              </a:solidFill>
            </a:endParaRPr>
          </a:p>
          <a:p>
            <a:pPr marL="0" indent="0" eaLnBrk="1" fontAlgn="auto" hangingPunct="1">
              <a:spcAft>
                <a:spcPts val="0"/>
              </a:spcAft>
              <a:buFont typeface="Arial" panose="020B0604020202020204" pitchFamily="34" charset="0"/>
              <a:buNone/>
              <a:defRPr/>
            </a:pPr>
            <a:r>
              <a:rPr lang="nl-NL" sz="2400" dirty="0" err="1" smtClean="0"/>
              <a:t>All</a:t>
            </a:r>
            <a:r>
              <a:rPr lang="nl-NL" sz="2400" dirty="0" smtClean="0"/>
              <a:t>: (</a:t>
            </a:r>
            <a:r>
              <a:rPr lang="nl-NL" sz="2400" b="1" dirty="0" err="1" smtClean="0"/>
              <a:t>laughing</a:t>
            </a:r>
            <a:r>
              <a:rPr lang="nl-NL" sz="2400" dirty="0" smtClean="0"/>
              <a:t>)</a:t>
            </a:r>
          </a:p>
          <a:p>
            <a:pPr marL="0" indent="0" eaLnBrk="1" fontAlgn="auto" hangingPunct="1">
              <a:spcAft>
                <a:spcPts val="0"/>
              </a:spcAft>
              <a:buFont typeface="Arial" panose="020B0604020202020204" pitchFamily="34" charset="0"/>
              <a:buNone/>
              <a:defRPr/>
            </a:pPr>
            <a:r>
              <a:rPr lang="nl-NL" sz="2400" dirty="0" smtClean="0"/>
              <a:t>I:     But </a:t>
            </a:r>
            <a:r>
              <a:rPr lang="nl-NL" sz="2400" dirty="0" err="1" smtClean="0"/>
              <a:t>to</a:t>
            </a:r>
            <a:r>
              <a:rPr lang="nl-NL" sz="2400" dirty="0" smtClean="0"/>
              <a:t> </a:t>
            </a:r>
            <a:r>
              <a:rPr lang="nl-NL" sz="2400" dirty="0" err="1" smtClean="0"/>
              <a:t>us</a:t>
            </a:r>
            <a:r>
              <a:rPr lang="nl-NL" sz="2400" dirty="0" smtClean="0"/>
              <a:t> as outsiders </a:t>
            </a:r>
            <a:r>
              <a:rPr lang="en-US" sz="2400" dirty="0" smtClean="0"/>
              <a:t>there is   </a:t>
            </a:r>
          </a:p>
          <a:p>
            <a:pPr marL="0" indent="0" eaLnBrk="1" fontAlgn="auto" hangingPunct="1">
              <a:spcAft>
                <a:spcPts val="0"/>
              </a:spcAft>
              <a:buFont typeface="Arial" panose="020B0604020202020204" pitchFamily="34" charset="0"/>
              <a:buNone/>
              <a:defRPr/>
            </a:pPr>
            <a:r>
              <a:rPr lang="en-US" sz="2400" dirty="0" smtClean="0"/>
              <a:t>       neither rhyme nor reason in it.</a:t>
            </a:r>
          </a:p>
          <a:p>
            <a:pPr marL="0" indent="0" eaLnBrk="1" fontAlgn="auto" hangingPunct="1">
              <a:spcAft>
                <a:spcPts val="0"/>
              </a:spcAft>
              <a:buFont typeface="Arial" panose="020B0604020202020204" pitchFamily="34" charset="0"/>
              <a:buNone/>
              <a:defRPr/>
            </a:pPr>
            <a:endParaRPr lang="en-US" sz="2400" dirty="0" smtClean="0"/>
          </a:p>
          <a:p>
            <a:pPr marL="0" indent="0" eaLnBrk="1" fontAlgn="auto" hangingPunct="1">
              <a:spcAft>
                <a:spcPts val="0"/>
              </a:spcAft>
              <a:buFont typeface="Arial" panose="020B0604020202020204" pitchFamily="34" charset="0"/>
              <a:buNone/>
              <a:defRPr/>
            </a:pPr>
            <a:r>
              <a:rPr lang="en-US" sz="2400" dirty="0" smtClean="0"/>
              <a:t>?:    No probably not. No.</a:t>
            </a:r>
          </a:p>
          <a:p>
            <a:pPr marL="0" indent="0" eaLnBrk="1" fontAlgn="auto" hangingPunct="1">
              <a:spcAft>
                <a:spcPts val="0"/>
              </a:spcAft>
              <a:buFont typeface="Arial" panose="020B0604020202020204" pitchFamily="34" charset="0"/>
              <a:buNone/>
              <a:defRPr/>
            </a:pPr>
            <a:r>
              <a:rPr lang="en-US" sz="2400" dirty="0" smtClean="0"/>
              <a:t>All: (</a:t>
            </a:r>
            <a:r>
              <a:rPr lang="en-US" sz="2400" b="1" dirty="0" smtClean="0"/>
              <a:t>laughing</a:t>
            </a:r>
            <a:r>
              <a:rPr lang="en-US" sz="2400" dirty="0" smtClean="0"/>
              <a:t>) </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nl-NL" dirty="0" smtClean="0"/>
          </a:p>
          <a:p>
            <a:pPr marL="0" indent="0" eaLnBrk="1" fontAlgn="auto" hangingPunct="1">
              <a:spcAft>
                <a:spcPts val="0"/>
              </a:spcAft>
              <a:buFont typeface="Arial" panose="020B0604020202020204" pitchFamily="34" charset="0"/>
              <a:buNone/>
              <a:defRPr/>
            </a:pPr>
            <a:endParaRPr lang="nl-NL"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260350"/>
            <a:ext cx="9144000" cy="865188"/>
          </a:xfrm>
          <a:solidFill>
            <a:schemeClr val="tx2">
              <a:lumMod val="60000"/>
              <a:lumOff val="40000"/>
            </a:schemeClr>
          </a:solidFill>
        </p:spPr>
        <p:txBody>
          <a:bodyPr/>
          <a:lstStyle/>
          <a:p>
            <a:pPr eaLnBrk="1" hangingPunct="1">
              <a:defRPr/>
            </a:pPr>
            <a:r>
              <a:rPr lang="nl-NL" altLang="en-US" sz="2800" b="1" dirty="0" err="1" smtClean="0"/>
              <a:t>Conversations</a:t>
            </a:r>
            <a:r>
              <a:rPr lang="nl-NL" altLang="en-US" sz="2800" b="1" dirty="0" smtClean="0"/>
              <a:t> in 2 focus </a:t>
            </a:r>
            <a:r>
              <a:rPr lang="nl-NL" altLang="en-US" sz="2800" b="1" dirty="0" err="1" smtClean="0"/>
              <a:t>groups</a:t>
            </a:r>
            <a:r>
              <a:rPr lang="nl-NL" altLang="en-US" sz="2800" b="1" dirty="0" smtClean="0"/>
              <a:t> </a:t>
            </a:r>
            <a:r>
              <a:rPr lang="nl-NL" altLang="en-US" sz="2800" dirty="0" err="1" smtClean="0"/>
              <a:t>about</a:t>
            </a:r>
            <a:r>
              <a:rPr lang="nl-NL" altLang="en-US" sz="2800" dirty="0" smtClean="0"/>
              <a:t> </a:t>
            </a:r>
            <a:r>
              <a:rPr lang="nl-NL" altLang="en-US" sz="2800" dirty="0" err="1" smtClean="0"/>
              <a:t>linguistic</a:t>
            </a:r>
            <a:r>
              <a:rPr lang="nl-NL" altLang="en-US" sz="2800" dirty="0" smtClean="0"/>
              <a:t> performances and (</a:t>
            </a:r>
            <a:r>
              <a:rPr lang="nl-NL" altLang="en-US" sz="2800" dirty="0" err="1" smtClean="0"/>
              <a:t>urban</a:t>
            </a:r>
            <a:r>
              <a:rPr lang="nl-NL" altLang="en-US" sz="2800" dirty="0" smtClean="0"/>
              <a:t>) </a:t>
            </a:r>
            <a:r>
              <a:rPr lang="nl-NL" altLang="en-US" sz="2800" dirty="0" err="1" smtClean="0"/>
              <a:t>space</a:t>
            </a:r>
            <a:r>
              <a:rPr lang="nl-NL" altLang="en-US" sz="2800" dirty="0" smtClean="0"/>
              <a:t> </a:t>
            </a:r>
            <a:r>
              <a:rPr lang="nl-NL" altLang="en-US" sz="2800" dirty="0" err="1" smtClean="0"/>
              <a:t>with</a:t>
            </a:r>
            <a:r>
              <a:rPr lang="nl-NL" altLang="en-US" sz="2800" dirty="0" smtClean="0"/>
              <a:t> </a:t>
            </a:r>
            <a:r>
              <a:rPr lang="nl-NL" altLang="en-US" sz="2800" dirty="0" err="1" smtClean="0"/>
              <a:t>young</a:t>
            </a:r>
            <a:r>
              <a:rPr lang="nl-NL" altLang="en-US" sz="2800" dirty="0" smtClean="0"/>
              <a:t> </a:t>
            </a:r>
            <a:r>
              <a:rPr lang="nl-NL" altLang="en-US" sz="2800" dirty="0" err="1" smtClean="0"/>
              <a:t>people</a:t>
            </a:r>
            <a:r>
              <a:rPr lang="nl-NL" altLang="en-US" sz="2800" dirty="0" smtClean="0"/>
              <a:t> (2014)</a:t>
            </a:r>
          </a:p>
        </p:txBody>
      </p:sp>
      <p:sp>
        <p:nvSpPr>
          <p:cNvPr id="3" name="Content Placeholder 2"/>
          <p:cNvSpPr>
            <a:spLocks noGrp="1"/>
          </p:cNvSpPr>
          <p:nvPr>
            <p:ph idx="1"/>
          </p:nvPr>
        </p:nvSpPr>
        <p:spPr>
          <a:xfrm>
            <a:off x="19050" y="3141663"/>
            <a:ext cx="9144000" cy="1108075"/>
          </a:xfrm>
          <a:solidFill>
            <a:schemeClr val="tx2">
              <a:lumMod val="60000"/>
              <a:lumOff val="40000"/>
            </a:schemeClr>
          </a:solidFill>
        </p:spPr>
        <p:txBody>
          <a:bodyPr/>
          <a:lstStyle/>
          <a:p>
            <a:pPr marL="0" indent="0" eaLnBrk="1" hangingPunct="1">
              <a:buFont typeface="Arial" charset="0"/>
              <a:buNone/>
              <a:defRPr/>
            </a:pPr>
            <a:r>
              <a:rPr lang="nl-NL" altLang="en-US" sz="2800" dirty="0" smtClean="0"/>
              <a:t>First, </a:t>
            </a:r>
            <a:r>
              <a:rPr lang="nl-NL" altLang="en-US" sz="2800" dirty="0" err="1" smtClean="0"/>
              <a:t>they</a:t>
            </a:r>
            <a:r>
              <a:rPr lang="nl-NL" altLang="en-US" sz="2800" dirty="0" smtClean="0"/>
              <a:t> </a:t>
            </a:r>
            <a:r>
              <a:rPr lang="nl-NL" altLang="en-US" sz="2800" dirty="0" err="1" smtClean="0"/>
              <a:t>were</a:t>
            </a:r>
            <a:r>
              <a:rPr lang="nl-NL" altLang="en-US" sz="2800" dirty="0" smtClean="0"/>
              <a:t> </a:t>
            </a:r>
            <a:r>
              <a:rPr lang="nl-NL" altLang="en-US" sz="2800" dirty="0" err="1" smtClean="0"/>
              <a:t>asked</a:t>
            </a:r>
            <a:r>
              <a:rPr lang="nl-NL" altLang="en-US" sz="2800" dirty="0" smtClean="0"/>
              <a:t> </a:t>
            </a:r>
            <a:r>
              <a:rPr lang="nl-NL" altLang="en-US" sz="2800" dirty="0" err="1" smtClean="0"/>
              <a:t>to</a:t>
            </a:r>
            <a:r>
              <a:rPr lang="nl-NL" altLang="en-US" sz="2800" dirty="0" smtClean="0"/>
              <a:t> </a:t>
            </a:r>
            <a:r>
              <a:rPr lang="nl-NL" altLang="en-US" sz="2800" dirty="0" err="1" smtClean="0"/>
              <a:t>write</a:t>
            </a:r>
            <a:r>
              <a:rPr lang="nl-NL" altLang="en-US" sz="2800" dirty="0" smtClean="0"/>
              <a:t> </a:t>
            </a:r>
            <a:r>
              <a:rPr lang="nl-NL" altLang="en-US" sz="2800" b="1" dirty="0" err="1" smtClean="0"/>
              <a:t>names</a:t>
            </a:r>
            <a:r>
              <a:rPr lang="nl-NL" altLang="en-US" sz="2800" b="1" dirty="0" smtClean="0"/>
              <a:t> of </a:t>
            </a:r>
            <a:r>
              <a:rPr lang="nl-NL" altLang="en-US" sz="2800" b="1" dirty="0" err="1" smtClean="0"/>
              <a:t>places</a:t>
            </a:r>
            <a:r>
              <a:rPr lang="nl-NL" altLang="en-US" sz="2800" b="1" dirty="0" smtClean="0"/>
              <a:t> </a:t>
            </a:r>
            <a:r>
              <a:rPr lang="nl-NL" altLang="en-US" sz="2800" b="1" dirty="0" err="1" smtClean="0"/>
              <a:t>that</a:t>
            </a:r>
            <a:r>
              <a:rPr lang="nl-NL" altLang="en-US" sz="2800" b="1" dirty="0" smtClean="0"/>
              <a:t> are </a:t>
            </a:r>
            <a:r>
              <a:rPr lang="nl-NL" altLang="en-US" sz="2800" b="1" dirty="0" err="1" smtClean="0"/>
              <a:t>associated</a:t>
            </a:r>
            <a:r>
              <a:rPr lang="nl-NL" altLang="en-US" sz="2800" b="1" dirty="0" smtClean="0"/>
              <a:t> </a:t>
            </a:r>
            <a:r>
              <a:rPr lang="nl-NL" altLang="en-US" sz="2800" b="1" dirty="0" err="1" smtClean="0"/>
              <a:t>with</a:t>
            </a:r>
            <a:r>
              <a:rPr lang="nl-NL" altLang="en-US" sz="2800" b="1" dirty="0" smtClean="0"/>
              <a:t> </a:t>
            </a:r>
            <a:r>
              <a:rPr lang="nl-NL" altLang="en-US" sz="2800" b="1" dirty="0" err="1" smtClean="0"/>
              <a:t>certain</a:t>
            </a:r>
            <a:r>
              <a:rPr lang="nl-NL" altLang="en-US" sz="2800" b="1" dirty="0" smtClean="0"/>
              <a:t> </a:t>
            </a:r>
            <a:r>
              <a:rPr lang="nl-NL" altLang="en-US" sz="2800" b="1" dirty="0" err="1" smtClean="0"/>
              <a:t>forms</a:t>
            </a:r>
            <a:r>
              <a:rPr lang="nl-NL" altLang="en-US" sz="2800" b="1" dirty="0" smtClean="0"/>
              <a:t> of </a:t>
            </a:r>
            <a:r>
              <a:rPr lang="nl-NL" altLang="en-US" sz="2800" b="1" dirty="0" err="1" smtClean="0"/>
              <a:t>language</a:t>
            </a:r>
            <a:r>
              <a:rPr lang="nl-NL" altLang="en-US" sz="2800" b="1" dirty="0" smtClean="0"/>
              <a:t> </a:t>
            </a:r>
            <a:r>
              <a:rPr lang="nl-NL" altLang="en-US" sz="2800" b="1" dirty="0" err="1" smtClean="0"/>
              <a:t>use</a:t>
            </a:r>
            <a:r>
              <a:rPr lang="nl-NL" altLang="en-US" sz="2800" b="1" dirty="0" smtClean="0"/>
              <a:t> </a:t>
            </a:r>
            <a:r>
              <a:rPr lang="nl-NL" altLang="en-US" sz="2800" dirty="0" smtClean="0"/>
              <a:t>on Post-</a:t>
            </a:r>
            <a:r>
              <a:rPr lang="nl-NL" altLang="en-US" sz="2800" dirty="0" err="1" smtClean="0"/>
              <a:t>its</a:t>
            </a:r>
            <a:r>
              <a:rPr lang="nl-NL" altLang="en-US" sz="2800" dirty="0" smtClean="0"/>
              <a:t> </a:t>
            </a:r>
          </a:p>
        </p:txBody>
      </p:sp>
      <p:sp>
        <p:nvSpPr>
          <p:cNvPr id="4" name="TextBox 3"/>
          <p:cNvSpPr txBox="1"/>
          <p:nvPr/>
        </p:nvSpPr>
        <p:spPr>
          <a:xfrm>
            <a:off x="1152525" y="6116638"/>
            <a:ext cx="4824413" cy="585787"/>
          </a:xfrm>
          <a:prstGeom prst="rect">
            <a:avLst/>
          </a:prstGeom>
          <a:solidFill>
            <a:srgbClr val="949494">
              <a:alpha val="95686"/>
            </a:srgbClr>
          </a:solidFill>
        </p:spPr>
        <p:txBody>
          <a:bodyPr>
            <a:spAutoFit/>
          </a:bodyPr>
          <a:lstStyle/>
          <a:p>
            <a:pPr>
              <a:defRPr/>
            </a:pPr>
            <a:r>
              <a:rPr lang="en-US" sz="3200" b="1" dirty="0">
                <a:latin typeface="+mj-lt"/>
              </a:rPr>
              <a:t>3 topics from focus groups </a:t>
            </a:r>
            <a:endParaRPr lang="nl-NL" sz="32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txBox="1">
            <a:spLocks/>
          </p:cNvSpPr>
          <p:nvPr/>
        </p:nvSpPr>
        <p:spPr bwMode="auto">
          <a:xfrm>
            <a:off x="684213" y="1241425"/>
            <a:ext cx="8208962" cy="5283200"/>
          </a:xfrm>
          <a:prstGeom prst="rect">
            <a:avLst/>
          </a:prstGeom>
          <a:noFill/>
          <a:ln w="9525">
            <a:noFill/>
            <a:miter lim="800000"/>
            <a:headEnd/>
            <a:tailEnd/>
          </a:ln>
        </p:spPr>
        <p:txBody>
          <a:bodyPr/>
          <a:lstStyle/>
          <a:p>
            <a:pPr eaLnBrk="1" hangingPunct="1">
              <a:spcBef>
                <a:spcPct val="20000"/>
              </a:spcBef>
            </a:pPr>
            <a:r>
              <a:rPr lang="nl-NL" altLang="en-US" sz="2800">
                <a:latin typeface="Calibri" pitchFamily="34" charset="0"/>
              </a:rPr>
              <a:t>Physical space is important for the way you speak but at the same time people are important since they attach meaning and content to a particular place. </a:t>
            </a:r>
          </a:p>
          <a:p>
            <a:pPr eaLnBrk="1" hangingPunct="1">
              <a:spcBef>
                <a:spcPct val="20000"/>
              </a:spcBef>
            </a:pPr>
            <a:endParaRPr lang="nl-NL" altLang="en-US" sz="2400">
              <a:latin typeface="Calibri" pitchFamily="34" charset="0"/>
            </a:endParaRPr>
          </a:p>
          <a:p>
            <a:pPr eaLnBrk="1" hangingPunct="1">
              <a:spcBef>
                <a:spcPct val="20000"/>
              </a:spcBef>
            </a:pPr>
            <a:r>
              <a:rPr lang="nl-NL" altLang="en-US" sz="2000">
                <a:latin typeface="Calibri" pitchFamily="34" charset="0"/>
              </a:rPr>
              <a:t>‘</a:t>
            </a:r>
            <a:r>
              <a:rPr lang="nl-NL" altLang="en-US" sz="2000" i="1">
                <a:latin typeface="Calibri" pitchFamily="34" charset="0"/>
              </a:rPr>
              <a:t>Het is gewoon automatisme. Van als ik met mijn vrienden thuis ben dan praat ik zo maar als ik in de trein zit en ik zit met diezelfde vrienden dan is het automatisch en dan past iedereen zich daar op aan en dan is het… Dan praat je op een andere manier</a:t>
            </a:r>
            <a:r>
              <a:rPr lang="nl-NL" altLang="en-US" sz="2000">
                <a:latin typeface="Calibri" pitchFamily="34" charset="0"/>
              </a:rPr>
              <a:t>.’</a:t>
            </a:r>
          </a:p>
          <a:p>
            <a:pPr eaLnBrk="1" hangingPunct="1">
              <a:spcBef>
                <a:spcPct val="20000"/>
              </a:spcBef>
              <a:buFont typeface="Arial" charset="0"/>
              <a:buNone/>
            </a:pPr>
            <a:r>
              <a:rPr lang="nl-NL" altLang="en-US" sz="2400">
                <a:latin typeface="Courier New" pitchFamily="49" charset="0"/>
                <a:cs typeface="Courier New" pitchFamily="49" charset="0"/>
              </a:rPr>
              <a:t>[It is an automatism. When I’m at home with friends I talk this way but in the train, with the same friends, it is automatically – everyone adjusts to…  Then you talk in a different way]</a:t>
            </a:r>
          </a:p>
        </p:txBody>
      </p:sp>
      <p:sp>
        <p:nvSpPr>
          <p:cNvPr id="37891" name="Title 1"/>
          <p:cNvSpPr>
            <a:spLocks noGrp="1"/>
          </p:cNvSpPr>
          <p:nvPr>
            <p:ph type="title"/>
          </p:nvPr>
        </p:nvSpPr>
        <p:spPr>
          <a:xfrm>
            <a:off x="1116013" y="476250"/>
            <a:ext cx="7920037" cy="523875"/>
          </a:xfrm>
        </p:spPr>
        <p:txBody>
          <a:bodyPr/>
          <a:lstStyle/>
          <a:p>
            <a:pPr eaLnBrk="1" hangingPunct="1"/>
            <a:r>
              <a:rPr lang="en-US" altLang="en-US" sz="3600" b="1" smtClean="0"/>
              <a:t>1. Language is situational and relational </a:t>
            </a:r>
            <a:endParaRPr lang="nl-NL" altLang="en-US" sz="36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827088" y="1484313"/>
            <a:ext cx="8066087" cy="4708525"/>
          </a:xfrm>
          <a:prstGeom prst="rect">
            <a:avLst/>
          </a:prstGeom>
          <a:noFill/>
          <a:ln w="9525">
            <a:noFill/>
            <a:miter lim="800000"/>
            <a:headEnd/>
            <a:tailEnd/>
          </a:ln>
        </p:spPr>
        <p:txBody>
          <a:bodyPr/>
          <a:lstStyle/>
          <a:p>
            <a:pPr eaLnBrk="1" hangingPunct="1">
              <a:spcBef>
                <a:spcPct val="20000"/>
              </a:spcBef>
              <a:buFont typeface="Arial" charset="0"/>
              <a:buNone/>
            </a:pPr>
            <a:r>
              <a:rPr lang="nl-NL" altLang="nl-NL" sz="2000" i="1">
                <a:solidFill>
                  <a:srgbClr val="000000"/>
                </a:solidFill>
                <a:latin typeface="Calibri" pitchFamily="34" charset="0"/>
              </a:rPr>
              <a:t>‘In de Kanaalstraat weet ik dat ik Marokkaans kan praten en dat ze mij dan begrijpen of mij op die manier mij misschien beter begrijpen. Dus dan praat ik Marokkaans. Maar als ik ergens anders ben en ik weet dat Nederlands gewoon begrepen wordt, dan gebruik ik Nederlands. Als het een dure zaak is dan ga ik m’n beste Nederlands gebruiken.’</a:t>
            </a:r>
          </a:p>
          <a:p>
            <a:pPr eaLnBrk="1" hangingPunct="1">
              <a:spcBef>
                <a:spcPct val="20000"/>
              </a:spcBef>
              <a:buFont typeface="Arial" charset="0"/>
              <a:buNone/>
            </a:pPr>
            <a:r>
              <a:rPr lang="nl-NL" altLang="nl-NL" sz="2400">
                <a:solidFill>
                  <a:srgbClr val="000000"/>
                </a:solidFill>
                <a:latin typeface="Courier New" pitchFamily="49" charset="0"/>
                <a:cs typeface="Courier New" pitchFamily="49" charset="0"/>
              </a:rPr>
              <a:t>[When I am in the Kanaalstraat I know I can speak Moroccan and that they will understand me. But when I’m somewhere else and I know people understand Dutch better, I use Dutch. In a posh shop I use my best Dutch.]</a:t>
            </a:r>
          </a:p>
        </p:txBody>
      </p:sp>
      <p:sp>
        <p:nvSpPr>
          <p:cNvPr id="38915" name="Title 1"/>
          <p:cNvSpPr>
            <a:spLocks noGrp="1"/>
          </p:cNvSpPr>
          <p:nvPr>
            <p:ph type="title"/>
          </p:nvPr>
        </p:nvSpPr>
        <p:spPr>
          <a:xfrm>
            <a:off x="4860925" y="333375"/>
            <a:ext cx="4032250" cy="523875"/>
          </a:xfrm>
        </p:spPr>
        <p:txBody>
          <a:bodyPr/>
          <a:lstStyle/>
          <a:p>
            <a:pPr eaLnBrk="1" hangingPunct="1"/>
            <a:r>
              <a:rPr lang="en-US" altLang="en-US" sz="3200" b="1" smtClean="0"/>
              <a:t>1. - continued -</a:t>
            </a:r>
            <a:endParaRPr lang="nl-NL" altLang="en-US" sz="32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half" idx="1"/>
          </p:nvPr>
        </p:nvSpPr>
        <p:spPr>
          <a:xfrm>
            <a:off x="457200" y="836613"/>
            <a:ext cx="4038600" cy="5616575"/>
          </a:xfrm>
        </p:spPr>
        <p:txBody>
          <a:bodyPr/>
          <a:lstStyle/>
          <a:p>
            <a:pPr marL="0" indent="0" eaLnBrk="1" hangingPunct="1">
              <a:buFont typeface="Arial" charset="0"/>
              <a:buNone/>
            </a:pPr>
            <a:r>
              <a:rPr lang="nl-NL" altLang="nl-NL" sz="1600" smtClean="0">
                <a:solidFill>
                  <a:srgbClr val="000000"/>
                </a:solidFill>
              </a:rPr>
              <a:t>C: Nou het is wel chiller dan een restaurant [het park], want een restaurant zit je wel meer met elkaar ehm dichter bij elkaar. Of hoe zeg je dat? (…) hier wat meer een veilige ruimte.</a:t>
            </a:r>
          </a:p>
          <a:p>
            <a:pPr marL="0" indent="0" eaLnBrk="1" hangingPunct="1">
              <a:buFont typeface="Arial" charset="0"/>
              <a:buNone/>
            </a:pPr>
            <a:r>
              <a:rPr lang="nl-NL" altLang="nl-NL" sz="1600" smtClean="0">
                <a:solidFill>
                  <a:srgbClr val="000000"/>
                </a:solidFill>
              </a:rPr>
              <a:t>B: Of bij een feestje ofzo.</a:t>
            </a:r>
          </a:p>
          <a:p>
            <a:pPr marL="0" indent="0" eaLnBrk="1" hangingPunct="1">
              <a:buFont typeface="Arial" charset="0"/>
              <a:buNone/>
            </a:pPr>
            <a:r>
              <a:rPr lang="nl-NL" altLang="nl-NL" sz="1600" smtClean="0">
                <a:solidFill>
                  <a:srgbClr val="000000"/>
                </a:solidFill>
              </a:rPr>
              <a:t>C: En (…) ranzige gesprekken kan je hier wel gewoon voeren. Terwijl in een restaurant, (…) dan heb je af en toe gesprekken, en dan zie je mensen echt zo kijken van, beetje ohh. Misschien even een ander onderwerp beetje van (lachen). Dus misschien dat dat het verschil is, dat je hier iets meer ruimte om je heen hebt. (…) Dat mensen niet zo goed kunnen horen.  (…) Ja en dan zit je. Ja, gewoon alles eruit kan slaan wat je wilt. Precies, als ik over de Oude Gracht loop, dan zou ik het misschien - wel een beetje oppassen inderdaad.</a:t>
            </a:r>
          </a:p>
          <a:p>
            <a:pPr marL="0" indent="0" eaLnBrk="1" hangingPunct="1">
              <a:buFont typeface="Arial" charset="0"/>
              <a:buNone/>
            </a:pPr>
            <a:r>
              <a:rPr lang="nl-NL" altLang="nl-NL" sz="1600" smtClean="0">
                <a:solidFill>
                  <a:srgbClr val="000000"/>
                </a:solidFill>
              </a:rPr>
              <a:t>B: Minder. Ja. </a:t>
            </a:r>
          </a:p>
          <a:p>
            <a:pPr marL="0" indent="0" eaLnBrk="1" hangingPunct="1">
              <a:buFont typeface="Arial" charset="0"/>
              <a:buNone/>
            </a:pPr>
            <a:r>
              <a:rPr lang="nl-NL" altLang="nl-NL" sz="1600" smtClean="0">
                <a:solidFill>
                  <a:srgbClr val="000000"/>
                </a:solidFill>
              </a:rPr>
              <a:t>C: Minder netjes om dan-  Dan hier met een groep zijn ofzo</a:t>
            </a:r>
            <a:endParaRPr lang="nl-NL" altLang="nl-NL" sz="1600" smtClean="0"/>
          </a:p>
        </p:txBody>
      </p:sp>
      <p:sp>
        <p:nvSpPr>
          <p:cNvPr id="39939" name="Content Placeholder 3"/>
          <p:cNvSpPr>
            <a:spLocks noGrp="1"/>
          </p:cNvSpPr>
          <p:nvPr>
            <p:ph sz="half" idx="2"/>
          </p:nvPr>
        </p:nvSpPr>
        <p:spPr>
          <a:xfrm>
            <a:off x="4643438" y="836613"/>
            <a:ext cx="4038600" cy="5472112"/>
          </a:xfrm>
        </p:spPr>
        <p:txBody>
          <a:bodyPr/>
          <a:lstStyle/>
          <a:p>
            <a:pPr marL="0" indent="0" eaLnBrk="1" hangingPunct="1">
              <a:buFont typeface="Arial" charset="0"/>
              <a:buNone/>
            </a:pPr>
            <a:r>
              <a:rPr lang="nl-NL" altLang="nl-NL" sz="1600" smtClean="0"/>
              <a:t>C: Well [the park] is chiller than a restaurant, because in a restaurant you sit closer to each other. Here (park) you have more like a safe space. </a:t>
            </a:r>
          </a:p>
          <a:p>
            <a:pPr marL="0" indent="0" eaLnBrk="1" hangingPunct="1">
              <a:buFont typeface="Arial" charset="0"/>
              <a:buNone/>
            </a:pPr>
            <a:r>
              <a:rPr lang="nl-NL" altLang="nl-NL" sz="1600" smtClean="0"/>
              <a:t>B: Or at a party</a:t>
            </a:r>
          </a:p>
          <a:p>
            <a:pPr marL="0" indent="0" eaLnBrk="1" hangingPunct="1">
              <a:buFont typeface="Arial" charset="0"/>
              <a:buNone/>
            </a:pPr>
            <a:r>
              <a:rPr lang="nl-NL" altLang="nl-NL" sz="1600" smtClean="0"/>
              <a:t>C: And you can have dirty conversations here. In a restaurant when you talk sometimes you see people watching like ohhh. So change the subject (laughs). Maybe that’s the difference: that you have more space here. That people can’t hear you well. And then (…) you can say whatever you want. Exactly, when I walk on Oudegracht [main street in city center] then I might watch out.</a:t>
            </a:r>
          </a:p>
          <a:p>
            <a:pPr marL="0" indent="0" eaLnBrk="1" hangingPunct="1">
              <a:buFont typeface="Arial" charset="0"/>
              <a:buNone/>
            </a:pPr>
            <a:endParaRPr lang="nl-NL" altLang="nl-NL" sz="1600" smtClean="0"/>
          </a:p>
          <a:p>
            <a:pPr marL="0" indent="0" eaLnBrk="1" hangingPunct="1">
              <a:buFont typeface="Arial" charset="0"/>
              <a:buNone/>
            </a:pPr>
            <a:endParaRPr lang="nl-NL" altLang="nl-NL" sz="1600" smtClean="0"/>
          </a:p>
          <a:p>
            <a:pPr marL="0" indent="0" eaLnBrk="1" hangingPunct="1">
              <a:buFont typeface="Arial" charset="0"/>
              <a:buNone/>
            </a:pPr>
            <a:endParaRPr lang="nl-NL" altLang="nl-NL" sz="1600" smtClean="0"/>
          </a:p>
          <a:p>
            <a:pPr marL="0" indent="0" eaLnBrk="1" hangingPunct="1">
              <a:buFont typeface="Arial" charset="0"/>
              <a:buNone/>
            </a:pPr>
            <a:r>
              <a:rPr lang="nl-NL" altLang="nl-NL" sz="1600" smtClean="0"/>
              <a:t>B: Less</a:t>
            </a:r>
          </a:p>
          <a:p>
            <a:pPr marL="0" indent="0" eaLnBrk="1" hangingPunct="1">
              <a:buFont typeface="Arial" charset="0"/>
              <a:buNone/>
            </a:pPr>
            <a:r>
              <a:rPr lang="nl-NL" altLang="nl-NL" sz="1600" smtClean="0"/>
              <a:t>C: Less decent than – Than being here with a group.</a:t>
            </a:r>
          </a:p>
        </p:txBody>
      </p:sp>
      <p:sp>
        <p:nvSpPr>
          <p:cNvPr id="2" name="Rectangle 1"/>
          <p:cNvSpPr/>
          <p:nvPr/>
        </p:nvSpPr>
        <p:spPr>
          <a:xfrm>
            <a:off x="5651500" y="115888"/>
            <a:ext cx="2747963" cy="585787"/>
          </a:xfrm>
          <a:prstGeom prst="rect">
            <a:avLst/>
          </a:prstGeom>
        </p:spPr>
        <p:txBody>
          <a:bodyPr wrap="none">
            <a:spAutoFit/>
          </a:bodyPr>
          <a:lstStyle/>
          <a:p>
            <a:pPr>
              <a:defRPr/>
            </a:pPr>
            <a:r>
              <a:rPr lang="en-US" altLang="en-US" sz="3200" b="1" dirty="0">
                <a:solidFill>
                  <a:prstClr val="black"/>
                </a:solidFill>
                <a:latin typeface="Calibri"/>
                <a:ea typeface="+mj-ea"/>
                <a:cs typeface="+mj-cs"/>
              </a:rPr>
              <a:t>1. - continued -</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7088" y="1484313"/>
            <a:ext cx="8137525" cy="439261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endParaRPr lang="nl-NL" altLang="en-US" sz="2000" dirty="0" smtClean="0"/>
          </a:p>
          <a:p>
            <a:pPr marL="0" indent="0" eaLnBrk="1" hangingPunct="1">
              <a:buFont typeface="Arial" charset="0"/>
              <a:buNone/>
              <a:defRPr/>
            </a:pPr>
            <a:r>
              <a:rPr lang="nl-NL" altLang="en-US" sz="2000" dirty="0" smtClean="0"/>
              <a:t>‘</a:t>
            </a:r>
            <a:r>
              <a:rPr lang="nl-NL" altLang="en-US" sz="2000" i="1" dirty="0" smtClean="0"/>
              <a:t>Overvecht is bijvoorbeeld ook veel luidruchtiger dan Tuindorp. Als je in Tuindorp bent gaat niet iemand opeens keihard tegen je roepen vanaf de andere kant van de straat. In Overvecht is het zo van als je iemand tegen komt dan ga je roepen. Maar in Tuindorp loop je eerst naar elkaar toe en groet je elkaar dan</a:t>
            </a:r>
            <a:r>
              <a:rPr lang="nl-NL" altLang="en-US" sz="2000" dirty="0" smtClean="0"/>
              <a:t>.’ </a:t>
            </a:r>
          </a:p>
          <a:p>
            <a:pPr marL="0" indent="0" eaLnBrk="1" hangingPunct="1">
              <a:buFont typeface="Arial" charset="0"/>
              <a:buNone/>
              <a:defRPr/>
            </a:pPr>
            <a:r>
              <a:rPr lang="nl-NL" altLang="en-US" sz="2400" dirty="0" smtClean="0">
                <a:latin typeface="Courier New" panose="02070309020205020404" pitchFamily="49" charset="0"/>
                <a:cs typeface="Courier New" panose="02070309020205020404" pitchFamily="49" charset="0"/>
              </a:rPr>
              <a:t>[For </a:t>
            </a:r>
            <a:r>
              <a:rPr lang="nl-NL" altLang="en-US" sz="2400" dirty="0" err="1" smtClean="0">
                <a:latin typeface="Courier New" panose="02070309020205020404" pitchFamily="49" charset="0"/>
                <a:cs typeface="Courier New" panose="02070309020205020404" pitchFamily="49" charset="0"/>
              </a:rPr>
              <a:t>example</a:t>
            </a:r>
            <a:r>
              <a:rPr lang="nl-NL" altLang="en-US" sz="2400" dirty="0" smtClean="0">
                <a:latin typeface="Courier New" panose="02070309020205020404" pitchFamily="49" charset="0"/>
                <a:cs typeface="Courier New" panose="02070309020205020404" pitchFamily="49" charset="0"/>
              </a:rPr>
              <a:t>: Overvecht is </a:t>
            </a:r>
            <a:r>
              <a:rPr lang="nl-NL" altLang="en-US" sz="2400" dirty="0" err="1" smtClean="0">
                <a:latin typeface="Courier New" panose="02070309020205020404" pitchFamily="49" charset="0"/>
                <a:cs typeface="Courier New" panose="02070309020205020404" pitchFamily="49" charset="0"/>
              </a:rPr>
              <a:t>much</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noisier</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than</a:t>
            </a:r>
            <a:r>
              <a:rPr lang="nl-NL" altLang="en-US" sz="2400" dirty="0" smtClean="0">
                <a:latin typeface="Courier New" panose="02070309020205020404" pitchFamily="49" charset="0"/>
                <a:cs typeface="Courier New" panose="02070309020205020404" pitchFamily="49" charset="0"/>
              </a:rPr>
              <a:t> Tuindorp (</a:t>
            </a:r>
            <a:r>
              <a:rPr lang="nl-NL" altLang="en-US" sz="2400" dirty="0" err="1" smtClean="0">
                <a:latin typeface="Courier New" panose="02070309020205020404" pitchFamily="49" charset="0"/>
                <a:cs typeface="Courier New" panose="02070309020205020404" pitchFamily="49" charset="0"/>
              </a:rPr>
              <a:t>neighbourhood</a:t>
            </a:r>
            <a:r>
              <a:rPr lang="nl-NL" altLang="en-US" sz="2400" dirty="0" smtClean="0">
                <a:latin typeface="Courier New" panose="02070309020205020404" pitchFamily="49" charset="0"/>
                <a:cs typeface="Courier New" panose="02070309020205020404" pitchFamily="49" charset="0"/>
              </a:rPr>
              <a:t>). In Tuindorp </a:t>
            </a:r>
            <a:r>
              <a:rPr lang="nl-NL" altLang="en-US" sz="2400" dirty="0" err="1" smtClean="0">
                <a:latin typeface="Courier New" panose="02070309020205020404" pitchFamily="49" charset="0"/>
                <a:cs typeface="Courier New" panose="02070309020205020404" pitchFamily="49" charset="0"/>
              </a:rPr>
              <a:t>nobody</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will</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shout</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across</a:t>
            </a:r>
            <a:r>
              <a:rPr lang="nl-NL" altLang="en-US" sz="2400" dirty="0" smtClean="0">
                <a:latin typeface="Courier New" panose="02070309020205020404" pitchFamily="49" charset="0"/>
                <a:cs typeface="Courier New" panose="02070309020205020404" pitchFamily="49" charset="0"/>
              </a:rPr>
              <a:t> the </a:t>
            </a:r>
            <a:r>
              <a:rPr lang="nl-NL" altLang="en-US" sz="2400" dirty="0" err="1" smtClean="0">
                <a:latin typeface="Courier New" panose="02070309020205020404" pitchFamily="49" charset="0"/>
                <a:cs typeface="Courier New" panose="02070309020205020404" pitchFamily="49" charset="0"/>
              </a:rPr>
              <a:t>street</a:t>
            </a:r>
            <a:r>
              <a:rPr lang="nl-NL" altLang="en-US" sz="2400" dirty="0" smtClean="0">
                <a:latin typeface="Courier New" panose="02070309020205020404" pitchFamily="49" charset="0"/>
                <a:cs typeface="Courier New" panose="02070309020205020404" pitchFamily="49" charset="0"/>
              </a:rPr>
              <a:t>. In Overvecht </a:t>
            </a:r>
            <a:r>
              <a:rPr lang="nl-NL" altLang="en-US" sz="2400" dirty="0" err="1" smtClean="0">
                <a:latin typeface="Courier New" panose="02070309020205020404" pitchFamily="49" charset="0"/>
                <a:cs typeface="Courier New" panose="02070309020205020404" pitchFamily="49" charset="0"/>
              </a:rPr>
              <a:t>when</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you</a:t>
            </a:r>
            <a:r>
              <a:rPr lang="nl-NL" altLang="en-US" sz="2400" dirty="0" smtClean="0">
                <a:latin typeface="Courier New" panose="02070309020205020404" pitchFamily="49" charset="0"/>
                <a:cs typeface="Courier New" panose="02070309020205020404" pitchFamily="49" charset="0"/>
              </a:rPr>
              <a:t> meet </a:t>
            </a:r>
            <a:r>
              <a:rPr lang="nl-NL" altLang="en-US" sz="2400" dirty="0" err="1" smtClean="0">
                <a:latin typeface="Courier New" panose="02070309020205020404" pitchFamily="49" charset="0"/>
                <a:cs typeface="Courier New" panose="02070309020205020404" pitchFamily="49" charset="0"/>
              </a:rPr>
              <a:t>someone</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you</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shout</a:t>
            </a:r>
            <a:r>
              <a:rPr lang="nl-NL" altLang="en-US" sz="2400" dirty="0" smtClean="0">
                <a:latin typeface="Courier New" panose="02070309020205020404" pitchFamily="49" charset="0"/>
                <a:cs typeface="Courier New" panose="02070309020205020404" pitchFamily="49" charset="0"/>
              </a:rPr>
              <a:t>. In Tuindorp </a:t>
            </a:r>
            <a:r>
              <a:rPr lang="nl-NL" altLang="en-US" sz="2400" dirty="0" err="1" smtClean="0">
                <a:latin typeface="Courier New" panose="02070309020205020404" pitchFamily="49" charset="0"/>
                <a:cs typeface="Courier New" panose="02070309020205020404" pitchFamily="49" charset="0"/>
              </a:rPr>
              <a:t>you</a:t>
            </a:r>
            <a:r>
              <a:rPr lang="nl-NL" altLang="en-US" sz="2400" dirty="0" smtClean="0">
                <a:latin typeface="Courier New" panose="02070309020205020404" pitchFamily="49" charset="0"/>
                <a:cs typeface="Courier New" panose="02070309020205020404" pitchFamily="49" charset="0"/>
              </a:rPr>
              <a:t> walk </a:t>
            </a:r>
            <a:r>
              <a:rPr lang="nl-NL" altLang="en-US" sz="2400" dirty="0" err="1" smtClean="0">
                <a:latin typeface="Courier New" panose="02070309020205020404" pitchFamily="49" charset="0"/>
                <a:cs typeface="Courier New" panose="02070309020205020404" pitchFamily="49" charset="0"/>
              </a:rPr>
              <a:t>towards</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each</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other</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and</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then</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you</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greet</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each</a:t>
            </a:r>
            <a:r>
              <a:rPr lang="nl-NL" altLang="en-US" sz="2400" dirty="0" smtClean="0">
                <a:latin typeface="Courier New" panose="02070309020205020404" pitchFamily="49" charset="0"/>
                <a:cs typeface="Courier New" panose="02070309020205020404" pitchFamily="49" charset="0"/>
              </a:rPr>
              <a:t> </a:t>
            </a:r>
            <a:r>
              <a:rPr lang="nl-NL" altLang="en-US" sz="2400" dirty="0" err="1" smtClean="0">
                <a:latin typeface="Courier New" panose="02070309020205020404" pitchFamily="49" charset="0"/>
                <a:cs typeface="Courier New" panose="02070309020205020404" pitchFamily="49" charset="0"/>
              </a:rPr>
              <a:t>other</a:t>
            </a:r>
            <a:r>
              <a:rPr lang="nl-NL" altLang="en-US" sz="2400" dirty="0" smtClean="0">
                <a:latin typeface="Courier New" panose="02070309020205020404" pitchFamily="49" charset="0"/>
                <a:cs typeface="Courier New" panose="02070309020205020404" pitchFamily="49" charset="0"/>
              </a:rPr>
              <a:t>.]</a:t>
            </a:r>
          </a:p>
          <a:p>
            <a:pPr eaLnBrk="1" hangingPunct="1">
              <a:defRPr/>
            </a:pPr>
            <a:endParaRPr lang="nl-NL" altLang="nl-NL" sz="2800" dirty="0" smtClean="0"/>
          </a:p>
        </p:txBody>
      </p:sp>
      <p:sp>
        <p:nvSpPr>
          <p:cNvPr id="40963" name="Title 1"/>
          <p:cNvSpPr>
            <a:spLocks noGrp="1"/>
          </p:cNvSpPr>
          <p:nvPr>
            <p:ph type="title"/>
          </p:nvPr>
        </p:nvSpPr>
        <p:spPr>
          <a:xfrm>
            <a:off x="1908175" y="404813"/>
            <a:ext cx="6911975" cy="503237"/>
          </a:xfrm>
        </p:spPr>
        <p:txBody>
          <a:bodyPr/>
          <a:lstStyle/>
          <a:p>
            <a:pPr eaLnBrk="1" hangingPunct="1"/>
            <a:r>
              <a:rPr lang="nl-NL" altLang="en-US" sz="3600" b="1" smtClean="0"/>
              <a:t>2. Unwritten laws and norms</a:t>
            </a:r>
            <a:endParaRPr lang="nl-NL" altLang="nl-NL" sz="36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00113" y="1196975"/>
            <a:ext cx="7993062" cy="482441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eaLnBrk="1" hangingPunct="1">
              <a:buFont typeface="Arial" charset="0"/>
              <a:buNone/>
              <a:defRPr/>
            </a:pPr>
            <a:endParaRPr lang="nl-NL" dirty="0" smtClean="0"/>
          </a:p>
          <a:p>
            <a:pPr marL="0" indent="0" eaLnBrk="1" hangingPunct="1">
              <a:buFont typeface="Arial" charset="0"/>
              <a:buNone/>
              <a:defRPr/>
            </a:pPr>
            <a:r>
              <a:rPr lang="nl-NL" dirty="0" err="1" smtClean="0"/>
              <a:t>Not</a:t>
            </a:r>
            <a:r>
              <a:rPr lang="nl-NL" dirty="0" smtClean="0"/>
              <a:t> </a:t>
            </a:r>
            <a:r>
              <a:rPr lang="nl-NL" dirty="0" err="1" smtClean="0"/>
              <a:t>every</a:t>
            </a:r>
            <a:r>
              <a:rPr lang="nl-NL" dirty="0" smtClean="0"/>
              <a:t> </a:t>
            </a:r>
            <a:r>
              <a:rPr lang="en-US" dirty="0" smtClean="0"/>
              <a:t>kind </a:t>
            </a:r>
            <a:r>
              <a:rPr lang="en-US" dirty="0"/>
              <a:t>of language use is appropriate for every space</a:t>
            </a:r>
            <a:r>
              <a:rPr lang="en-US" dirty="0" smtClean="0"/>
              <a:t>. </a:t>
            </a:r>
            <a:r>
              <a:rPr lang="nl-NL" dirty="0" err="1" smtClean="0"/>
              <a:t>Absolutely</a:t>
            </a:r>
            <a:r>
              <a:rPr lang="nl-NL" dirty="0" smtClean="0"/>
              <a:t> </a:t>
            </a:r>
            <a:r>
              <a:rPr lang="nl-NL" dirty="0" err="1" smtClean="0"/>
              <a:t>impossible</a:t>
            </a:r>
            <a:r>
              <a:rPr lang="nl-NL" dirty="0" smtClean="0"/>
              <a:t>:</a:t>
            </a:r>
          </a:p>
          <a:p>
            <a:pPr marL="0" indent="0" eaLnBrk="1" hangingPunct="1">
              <a:buFont typeface="Arial" charset="0"/>
              <a:buNone/>
              <a:defRPr/>
            </a:pPr>
            <a:endParaRPr lang="en-US" sz="2800" dirty="0" smtClean="0"/>
          </a:p>
          <a:p>
            <a:pPr eaLnBrk="1" hangingPunct="1">
              <a:buFont typeface="Wingdings" panose="05000000000000000000" pitchFamily="2" charset="2"/>
              <a:buChar char="§"/>
              <a:defRPr/>
            </a:pPr>
            <a:r>
              <a:rPr lang="nl-NL" sz="2800" dirty="0" err="1" smtClean="0"/>
              <a:t>To</a:t>
            </a:r>
            <a:r>
              <a:rPr lang="nl-NL" sz="2800" dirty="0" smtClean="0"/>
              <a:t> </a:t>
            </a:r>
            <a:r>
              <a:rPr lang="nl-NL" sz="2800" dirty="0" err="1" smtClean="0"/>
              <a:t>swear</a:t>
            </a:r>
            <a:r>
              <a:rPr lang="nl-NL" sz="2800" dirty="0" smtClean="0"/>
              <a:t> in a </a:t>
            </a:r>
            <a:r>
              <a:rPr lang="nl-NL" sz="2800" dirty="0" err="1" smtClean="0"/>
              <a:t>church</a:t>
            </a:r>
            <a:endParaRPr lang="nl-NL" sz="2800" dirty="0" smtClean="0"/>
          </a:p>
          <a:p>
            <a:pPr eaLnBrk="1" hangingPunct="1">
              <a:buFont typeface="Wingdings" panose="05000000000000000000" pitchFamily="2" charset="2"/>
              <a:buChar char="§"/>
              <a:defRPr/>
            </a:pPr>
            <a:r>
              <a:rPr lang="nl-NL" sz="2800" dirty="0" err="1" smtClean="0"/>
              <a:t>Shout</a:t>
            </a:r>
            <a:r>
              <a:rPr lang="nl-NL" sz="2800" dirty="0" smtClean="0"/>
              <a:t> in a ‘stiltecoupé’ (part of train </a:t>
            </a:r>
            <a:r>
              <a:rPr lang="nl-NL" sz="2800" dirty="0" err="1" smtClean="0"/>
              <a:t>where</a:t>
            </a:r>
            <a:r>
              <a:rPr lang="nl-NL" sz="2800" dirty="0" smtClean="0"/>
              <a:t> </a:t>
            </a:r>
            <a:r>
              <a:rPr lang="nl-NL" sz="2800" dirty="0" err="1" smtClean="0"/>
              <a:t>people</a:t>
            </a:r>
            <a:r>
              <a:rPr lang="nl-NL" sz="2800" dirty="0" smtClean="0"/>
              <a:t> have </a:t>
            </a:r>
            <a:r>
              <a:rPr lang="nl-NL" sz="2800" dirty="0" err="1" smtClean="0"/>
              <a:t>to</a:t>
            </a:r>
            <a:r>
              <a:rPr lang="nl-NL" sz="2800" dirty="0" smtClean="0"/>
              <a:t> </a:t>
            </a:r>
            <a:r>
              <a:rPr lang="nl-NL" sz="2800" dirty="0" err="1" smtClean="0"/>
              <a:t>be</a:t>
            </a:r>
            <a:r>
              <a:rPr lang="nl-NL" sz="2800" dirty="0" smtClean="0"/>
              <a:t> </a:t>
            </a:r>
            <a:r>
              <a:rPr lang="nl-NL" sz="2800" dirty="0" err="1" smtClean="0"/>
              <a:t>silent</a:t>
            </a:r>
            <a:r>
              <a:rPr lang="nl-NL" sz="2800" dirty="0" smtClean="0"/>
              <a:t>) </a:t>
            </a:r>
          </a:p>
          <a:p>
            <a:pPr eaLnBrk="1" hangingPunct="1">
              <a:buFont typeface="Wingdings" panose="05000000000000000000" pitchFamily="2" charset="2"/>
              <a:buChar char="§"/>
              <a:defRPr/>
            </a:pPr>
            <a:r>
              <a:rPr lang="nl-NL" sz="2800" dirty="0" err="1" smtClean="0"/>
              <a:t>Cursing</a:t>
            </a:r>
            <a:r>
              <a:rPr lang="nl-NL" sz="2800" dirty="0" smtClean="0"/>
              <a:t> in front of </a:t>
            </a:r>
            <a:r>
              <a:rPr lang="nl-NL" sz="2800" dirty="0" err="1" smtClean="0"/>
              <a:t>parents</a:t>
            </a:r>
            <a:r>
              <a:rPr lang="nl-NL" sz="2800" dirty="0" smtClean="0"/>
              <a:t>-in-</a:t>
            </a:r>
            <a:r>
              <a:rPr lang="nl-NL" sz="2800" dirty="0" err="1" smtClean="0"/>
              <a:t>law</a:t>
            </a:r>
            <a:endParaRPr lang="nl-NL" sz="2800" dirty="0" smtClean="0"/>
          </a:p>
          <a:p>
            <a:pPr eaLnBrk="1" hangingPunct="1">
              <a:buFont typeface="Wingdings" panose="05000000000000000000" pitchFamily="2" charset="2"/>
              <a:buChar char="§"/>
              <a:defRPr/>
            </a:pPr>
            <a:r>
              <a:rPr lang="nl-NL" sz="2800" dirty="0" smtClean="0"/>
              <a:t>But </a:t>
            </a:r>
            <a:r>
              <a:rPr lang="nl-NL" sz="2800" dirty="0" err="1" smtClean="0"/>
              <a:t>with</a:t>
            </a:r>
            <a:r>
              <a:rPr lang="nl-NL" sz="2800" dirty="0" smtClean="0"/>
              <a:t> </a:t>
            </a:r>
            <a:r>
              <a:rPr lang="nl-NL" sz="2800" dirty="0" err="1" smtClean="0"/>
              <a:t>friends</a:t>
            </a:r>
            <a:r>
              <a:rPr lang="nl-NL" sz="2800" dirty="0" smtClean="0"/>
              <a:t>: </a:t>
            </a:r>
            <a:r>
              <a:rPr lang="nl-NL" sz="2800" dirty="0" err="1" smtClean="0"/>
              <a:t>everything</a:t>
            </a:r>
            <a:r>
              <a:rPr lang="nl-NL" sz="2800" dirty="0" smtClean="0"/>
              <a:t> is </a:t>
            </a:r>
            <a:r>
              <a:rPr lang="nl-NL" sz="2800" dirty="0" err="1" smtClean="0"/>
              <a:t>allowed</a:t>
            </a:r>
            <a:r>
              <a:rPr lang="nl-NL" sz="2800" dirty="0"/>
              <a:t> </a:t>
            </a:r>
            <a:r>
              <a:rPr lang="nl-NL" sz="2800" dirty="0" smtClean="0"/>
              <a:t>!</a:t>
            </a:r>
            <a:endParaRPr lang="nl-NL" sz="2800" dirty="0"/>
          </a:p>
        </p:txBody>
      </p:sp>
      <p:sp>
        <p:nvSpPr>
          <p:cNvPr id="4" name="Rectangle 3"/>
          <p:cNvSpPr/>
          <p:nvPr/>
        </p:nvSpPr>
        <p:spPr>
          <a:xfrm>
            <a:off x="5651500" y="115888"/>
            <a:ext cx="2747963" cy="585787"/>
          </a:xfrm>
          <a:prstGeom prst="rect">
            <a:avLst/>
          </a:prstGeom>
        </p:spPr>
        <p:txBody>
          <a:bodyPr wrap="none">
            <a:spAutoFit/>
          </a:bodyPr>
          <a:lstStyle/>
          <a:p>
            <a:pPr>
              <a:defRPr/>
            </a:pPr>
            <a:r>
              <a:rPr lang="en-US" altLang="en-US" sz="3200" b="1" dirty="0">
                <a:solidFill>
                  <a:prstClr val="black"/>
                </a:solidFill>
                <a:latin typeface="Calibri"/>
                <a:ea typeface="+mj-ea"/>
                <a:cs typeface="+mj-cs"/>
              </a:rPr>
              <a:t>2. - continued -</a:t>
            </a:r>
            <a:endParaRPr lang="nl-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txBox="1">
            <a:spLocks/>
          </p:cNvSpPr>
          <p:nvPr/>
        </p:nvSpPr>
        <p:spPr bwMode="auto">
          <a:xfrm>
            <a:off x="971550" y="1125538"/>
            <a:ext cx="7993063" cy="5472112"/>
          </a:xfrm>
          <a:prstGeom prst="rect">
            <a:avLst/>
          </a:prstGeom>
          <a:noFill/>
          <a:ln w="9525">
            <a:noFill/>
            <a:miter lim="800000"/>
            <a:headEnd/>
            <a:tailEnd/>
          </a:ln>
        </p:spPr>
        <p:txBody>
          <a:bodyPr/>
          <a:lstStyle/>
          <a:p>
            <a:pPr eaLnBrk="1" hangingPunct="1">
              <a:spcBef>
                <a:spcPct val="20000"/>
              </a:spcBef>
              <a:buFont typeface="Arial" charset="0"/>
              <a:buNone/>
            </a:pPr>
            <a:r>
              <a:rPr lang="nl-NL" altLang="en-US" sz="2000" i="1" dirty="0">
                <a:latin typeface="Calibri" pitchFamily="34" charset="0"/>
              </a:rPr>
              <a:t>‘Ik denk dat als je in een andere setting bent zoals het bos, dat je misschien wel over andere onderwerpen, dingen gaat praten. In een bos word je niet afgeleid; </a:t>
            </a:r>
            <a:r>
              <a:rPr lang="nl-NL" altLang="en-US" sz="2000" i="1" dirty="0" smtClean="0">
                <a:latin typeface="Calibri" pitchFamily="34" charset="0"/>
              </a:rPr>
              <a:t>in de </a:t>
            </a:r>
            <a:r>
              <a:rPr lang="nl-NL" altLang="en-US" sz="2000" i="1" dirty="0">
                <a:latin typeface="Calibri" pitchFamily="34" charset="0"/>
              </a:rPr>
              <a:t>stad maak je zoveel mee, dan switch je ook sneller van onderwerp’. </a:t>
            </a:r>
            <a:r>
              <a:rPr lang="nl-NL" altLang="en-US" sz="2400" dirty="0">
                <a:latin typeface="Courier New" pitchFamily="49" charset="0"/>
                <a:cs typeface="Courier New" pitchFamily="49" charset="0"/>
              </a:rPr>
              <a:t>[I </a:t>
            </a:r>
            <a:r>
              <a:rPr lang="nl-NL" altLang="en-US" sz="2400" dirty="0" err="1">
                <a:latin typeface="Courier New" pitchFamily="49" charset="0"/>
                <a:cs typeface="Courier New" pitchFamily="49" charset="0"/>
              </a:rPr>
              <a:t>think</a:t>
            </a:r>
            <a:r>
              <a:rPr lang="nl-NL" altLang="en-US" sz="2400" dirty="0">
                <a:latin typeface="Courier New" pitchFamily="49" charset="0"/>
                <a:cs typeface="Courier New" pitchFamily="49" charset="0"/>
              </a:rPr>
              <a:t> </a:t>
            </a:r>
            <a:r>
              <a:rPr lang="nl-NL" altLang="en-US" sz="2400" dirty="0" err="1">
                <a:latin typeface="Courier New" pitchFamily="49" charset="0"/>
                <a:cs typeface="Courier New" pitchFamily="49" charset="0"/>
              </a:rPr>
              <a:t>that</a:t>
            </a:r>
            <a:r>
              <a:rPr lang="nl-NL" altLang="en-US" sz="2400" dirty="0">
                <a:latin typeface="Courier New" pitchFamily="49" charset="0"/>
                <a:cs typeface="Courier New" pitchFamily="49" charset="0"/>
              </a:rPr>
              <a:t> </a:t>
            </a:r>
            <a:r>
              <a:rPr lang="nl-NL" altLang="en-US" sz="2400" dirty="0" err="1">
                <a:latin typeface="Courier New" pitchFamily="49" charset="0"/>
                <a:cs typeface="Courier New" pitchFamily="49" charset="0"/>
              </a:rPr>
              <a:t>when</a:t>
            </a:r>
            <a:r>
              <a:rPr lang="nl-NL" altLang="en-US" sz="2400" dirty="0">
                <a:latin typeface="Courier New" pitchFamily="49" charset="0"/>
                <a:cs typeface="Courier New" pitchFamily="49" charset="0"/>
              </a:rPr>
              <a:t> </a:t>
            </a:r>
            <a:r>
              <a:rPr lang="nl-NL" altLang="en-US" sz="2400" dirty="0" err="1">
                <a:latin typeface="Courier New" pitchFamily="49" charset="0"/>
                <a:cs typeface="Courier New" pitchFamily="49" charset="0"/>
              </a:rPr>
              <a:t>you</a:t>
            </a:r>
            <a:r>
              <a:rPr lang="nl-NL" altLang="en-US" sz="2400" dirty="0">
                <a:latin typeface="Courier New" pitchFamily="49" charset="0"/>
                <a:cs typeface="Courier New" pitchFamily="49" charset="0"/>
              </a:rPr>
              <a:t> are in a different setting, like in a </a:t>
            </a:r>
            <a:r>
              <a:rPr lang="nl-NL" altLang="en-US" sz="2400" dirty="0" err="1">
                <a:latin typeface="Courier New" pitchFamily="49" charset="0"/>
                <a:cs typeface="Courier New" pitchFamily="49" charset="0"/>
              </a:rPr>
              <a:t>forest</a:t>
            </a:r>
            <a:r>
              <a:rPr lang="nl-NL" altLang="en-US" sz="2400" dirty="0">
                <a:latin typeface="Courier New" pitchFamily="49" charset="0"/>
                <a:cs typeface="Courier New" pitchFamily="49" charset="0"/>
              </a:rPr>
              <a:t>, </a:t>
            </a:r>
            <a:r>
              <a:rPr lang="nl-NL" altLang="en-US" sz="2400" dirty="0" err="1">
                <a:latin typeface="Courier New" pitchFamily="49" charset="0"/>
                <a:cs typeface="Courier New" pitchFamily="49" charset="0"/>
              </a:rPr>
              <a:t>you</a:t>
            </a:r>
            <a:r>
              <a:rPr lang="nl-NL" altLang="en-US" sz="2400" dirty="0">
                <a:latin typeface="Courier New" pitchFamily="49" charset="0"/>
                <a:cs typeface="Courier New" pitchFamily="49" charset="0"/>
              </a:rPr>
              <a:t> </a:t>
            </a:r>
            <a:r>
              <a:rPr lang="nl-NL" altLang="en-US" sz="2400" dirty="0" err="1">
                <a:latin typeface="Courier New" pitchFamily="49" charset="0"/>
                <a:cs typeface="Courier New" pitchFamily="49" charset="0"/>
              </a:rPr>
              <a:t>might</a:t>
            </a:r>
            <a:r>
              <a:rPr lang="nl-NL" altLang="en-US" sz="2400" dirty="0">
                <a:latin typeface="Courier New" pitchFamily="49" charset="0"/>
                <a:cs typeface="Courier New" pitchFamily="49" charset="0"/>
              </a:rPr>
              <a:t> talk </a:t>
            </a:r>
            <a:r>
              <a:rPr lang="nl-NL" altLang="en-US" sz="2400" dirty="0" err="1">
                <a:latin typeface="Courier New" pitchFamily="49" charset="0"/>
                <a:cs typeface="Courier New" pitchFamily="49" charset="0"/>
              </a:rPr>
              <a:t>about</a:t>
            </a:r>
            <a:r>
              <a:rPr lang="nl-NL" altLang="en-US" sz="2400" dirty="0">
                <a:latin typeface="Courier New" pitchFamily="49" charset="0"/>
                <a:cs typeface="Courier New" pitchFamily="49" charset="0"/>
              </a:rPr>
              <a:t> different topics, </a:t>
            </a:r>
            <a:r>
              <a:rPr lang="nl-NL" altLang="en-US" sz="2400" dirty="0" err="1">
                <a:latin typeface="Courier New" pitchFamily="49" charset="0"/>
                <a:cs typeface="Courier New" pitchFamily="49" charset="0"/>
              </a:rPr>
              <a:t>things.In</a:t>
            </a:r>
            <a:r>
              <a:rPr lang="nl-NL" altLang="en-US" sz="2400" dirty="0">
                <a:latin typeface="Courier New" pitchFamily="49" charset="0"/>
                <a:cs typeface="Courier New" pitchFamily="49" charset="0"/>
              </a:rPr>
              <a:t> a </a:t>
            </a:r>
            <a:r>
              <a:rPr lang="nl-NL" altLang="en-US" sz="2400" dirty="0" err="1">
                <a:latin typeface="Courier New" pitchFamily="49" charset="0"/>
                <a:cs typeface="Courier New" pitchFamily="49" charset="0"/>
              </a:rPr>
              <a:t>forest</a:t>
            </a:r>
            <a:r>
              <a:rPr lang="nl-NL" altLang="en-US" sz="2400" dirty="0">
                <a:latin typeface="Courier New" pitchFamily="49" charset="0"/>
                <a:cs typeface="Courier New" pitchFamily="49" charset="0"/>
              </a:rPr>
              <a:t>/ in nature </a:t>
            </a:r>
            <a:r>
              <a:rPr lang="en-US" altLang="en-US" sz="2400" dirty="0">
                <a:latin typeface="Courier New" pitchFamily="49" charset="0"/>
                <a:cs typeface="Courier New" pitchFamily="49" charset="0"/>
              </a:rPr>
              <a:t>you will not be distracted (…). In cities is so much happening that you switch easier/ quicker from topic</a:t>
            </a:r>
            <a:r>
              <a:rPr lang="nl-NL" altLang="en-US" sz="2400" dirty="0">
                <a:latin typeface="Courier New" pitchFamily="49" charset="0"/>
                <a:cs typeface="Courier New" pitchFamily="49" charset="0"/>
              </a:rPr>
              <a:t>]</a:t>
            </a:r>
            <a:r>
              <a:rPr lang="nl-NL" altLang="nl-NL" sz="2400" dirty="0">
                <a:latin typeface="Calibri" pitchFamily="34" charset="0"/>
              </a:rPr>
              <a:t> </a:t>
            </a:r>
          </a:p>
          <a:p>
            <a:pPr eaLnBrk="1" hangingPunct="1">
              <a:spcBef>
                <a:spcPct val="20000"/>
              </a:spcBef>
              <a:buFont typeface="Arial" charset="0"/>
              <a:buNone/>
            </a:pPr>
            <a:r>
              <a:rPr lang="nl-NL" altLang="nl-NL" sz="2000" dirty="0">
                <a:latin typeface="Calibri" pitchFamily="34" charset="0"/>
              </a:rPr>
              <a:t>(Fiets:) ‘</a:t>
            </a:r>
            <a:r>
              <a:rPr lang="nl-NL" altLang="nl-NL" sz="2000" i="1" dirty="0">
                <a:latin typeface="Calibri" pitchFamily="34" charset="0"/>
              </a:rPr>
              <a:t>Eh ik word daar ook wel wat luidruchtiger van omdat je gewoon heel erg hard aan het trappen bent en aan het kletsen en eh…</a:t>
            </a:r>
            <a:r>
              <a:rPr lang="nl-NL" altLang="nl-NL" sz="2000" dirty="0">
                <a:latin typeface="Calibri" pitchFamily="34" charset="0"/>
              </a:rPr>
              <a:t>‘</a:t>
            </a:r>
          </a:p>
          <a:p>
            <a:pPr eaLnBrk="1" hangingPunct="1">
              <a:spcBef>
                <a:spcPct val="20000"/>
              </a:spcBef>
              <a:buFont typeface="Arial" charset="0"/>
              <a:buNone/>
            </a:pPr>
            <a:r>
              <a:rPr lang="nl-NL" altLang="nl-NL" sz="2400" dirty="0">
                <a:latin typeface="Courier New" pitchFamily="49" charset="0"/>
                <a:cs typeface="Courier New" pitchFamily="49" charset="0"/>
              </a:rPr>
              <a:t>[(Bicycle</a:t>
            </a:r>
            <a:r>
              <a:rPr lang="nl-NL" altLang="nl-NL" sz="2400" dirty="0">
                <a:latin typeface="Courier New" pitchFamily="49" charset="0"/>
                <a:cs typeface="Courier New" pitchFamily="49" charset="0"/>
                <a:sym typeface="Wingdings" pitchFamily="2" charset="2"/>
              </a:rPr>
              <a:t>:) ‘Uh I get a bit more </a:t>
            </a:r>
            <a:r>
              <a:rPr lang="nl-NL" altLang="nl-NL" sz="2400" dirty="0" err="1">
                <a:latin typeface="Courier New" pitchFamily="49" charset="0"/>
                <a:cs typeface="Courier New" pitchFamily="49" charset="0"/>
                <a:sym typeface="Wingdings" pitchFamily="2" charset="2"/>
              </a:rPr>
              <a:t>noisy</a:t>
            </a:r>
            <a:r>
              <a:rPr lang="nl-NL" altLang="nl-NL" sz="2400" dirty="0">
                <a:latin typeface="Courier New" pitchFamily="49" charset="0"/>
                <a:cs typeface="Courier New" pitchFamily="49" charset="0"/>
                <a:sym typeface="Wingdings" pitchFamily="2" charset="2"/>
              </a:rPr>
              <a:t> </a:t>
            </a:r>
            <a:r>
              <a:rPr lang="nl-NL" altLang="nl-NL" sz="2400" dirty="0" err="1">
                <a:latin typeface="Courier New" pitchFamily="49" charset="0"/>
                <a:cs typeface="Courier New" pitchFamily="49" charset="0"/>
                <a:sym typeface="Wingdings" pitchFamily="2" charset="2"/>
              </a:rPr>
              <a:t>there</a:t>
            </a:r>
            <a:r>
              <a:rPr lang="nl-NL" altLang="nl-NL" sz="2400" dirty="0">
                <a:latin typeface="Courier New" pitchFamily="49" charset="0"/>
                <a:cs typeface="Courier New" pitchFamily="49" charset="0"/>
                <a:sym typeface="Wingdings" pitchFamily="2" charset="2"/>
              </a:rPr>
              <a:t> </a:t>
            </a:r>
            <a:r>
              <a:rPr lang="nl-NL" altLang="nl-NL" sz="2400" dirty="0" err="1">
                <a:latin typeface="Courier New" pitchFamily="49" charset="0"/>
                <a:cs typeface="Courier New" pitchFamily="49" charset="0"/>
                <a:sym typeface="Wingdings" pitchFamily="2" charset="2"/>
              </a:rPr>
              <a:t>because</a:t>
            </a:r>
            <a:r>
              <a:rPr lang="nl-NL" altLang="nl-NL" sz="2400" dirty="0">
                <a:latin typeface="Courier New" pitchFamily="49" charset="0"/>
                <a:cs typeface="Courier New" pitchFamily="49" charset="0"/>
                <a:sym typeface="Wingdings" pitchFamily="2" charset="2"/>
              </a:rPr>
              <a:t> </a:t>
            </a:r>
            <a:r>
              <a:rPr lang="nl-NL" altLang="nl-NL" sz="2400" dirty="0" err="1">
                <a:latin typeface="Courier New" pitchFamily="49" charset="0"/>
                <a:cs typeface="Courier New" pitchFamily="49" charset="0"/>
                <a:sym typeface="Wingdings" pitchFamily="2" charset="2"/>
              </a:rPr>
              <a:t>you’re</a:t>
            </a:r>
            <a:r>
              <a:rPr lang="nl-NL" altLang="nl-NL" sz="2400" dirty="0">
                <a:latin typeface="Courier New" pitchFamily="49" charset="0"/>
                <a:cs typeface="Courier New" pitchFamily="49" charset="0"/>
                <a:sym typeface="Wingdings" pitchFamily="2" charset="2"/>
              </a:rPr>
              <a:t> busy </a:t>
            </a:r>
            <a:r>
              <a:rPr lang="nl-NL" altLang="nl-NL" sz="2400" dirty="0" err="1">
                <a:latin typeface="Courier New" pitchFamily="49" charset="0"/>
                <a:cs typeface="Courier New" pitchFamily="49" charset="0"/>
                <a:sym typeface="Wingdings" pitchFamily="2" charset="2"/>
              </a:rPr>
              <a:t>pedaling</a:t>
            </a:r>
            <a:r>
              <a:rPr lang="nl-NL" altLang="nl-NL" sz="2400" dirty="0">
                <a:latin typeface="Courier New" pitchFamily="49" charset="0"/>
                <a:cs typeface="Courier New" pitchFamily="49" charset="0"/>
                <a:sym typeface="Wingdings" pitchFamily="2" charset="2"/>
              </a:rPr>
              <a:t> </a:t>
            </a:r>
            <a:r>
              <a:rPr lang="nl-NL" altLang="nl-NL" sz="2400" dirty="0" err="1">
                <a:latin typeface="Courier New" pitchFamily="49" charset="0"/>
                <a:cs typeface="Courier New" pitchFamily="49" charset="0"/>
                <a:sym typeface="Wingdings" pitchFamily="2" charset="2"/>
              </a:rPr>
              <a:t>and</a:t>
            </a:r>
            <a:r>
              <a:rPr lang="nl-NL" altLang="nl-NL" sz="2400" dirty="0">
                <a:latin typeface="Courier New" pitchFamily="49" charset="0"/>
                <a:cs typeface="Courier New" pitchFamily="49" charset="0"/>
                <a:sym typeface="Wingdings" pitchFamily="2" charset="2"/>
              </a:rPr>
              <a:t> </a:t>
            </a:r>
            <a:r>
              <a:rPr lang="nl-NL" altLang="nl-NL" sz="2400" dirty="0" err="1">
                <a:latin typeface="Courier New" pitchFamily="49" charset="0"/>
                <a:cs typeface="Courier New" pitchFamily="49" charset="0"/>
                <a:sym typeface="Wingdings" pitchFamily="2" charset="2"/>
              </a:rPr>
              <a:t>talking</a:t>
            </a:r>
            <a:r>
              <a:rPr lang="nl-NL" altLang="nl-NL" sz="2400" dirty="0">
                <a:latin typeface="Courier New" pitchFamily="49" charset="0"/>
                <a:cs typeface="Courier New" pitchFamily="49" charset="0"/>
                <a:sym typeface="Wingdings" pitchFamily="2" charset="2"/>
              </a:rPr>
              <a:t> </a:t>
            </a:r>
            <a:r>
              <a:rPr lang="nl-NL" altLang="nl-NL" sz="2400" dirty="0" err="1">
                <a:latin typeface="Courier New" pitchFamily="49" charset="0"/>
                <a:cs typeface="Courier New" pitchFamily="49" charset="0"/>
                <a:sym typeface="Wingdings" pitchFamily="2" charset="2"/>
              </a:rPr>
              <a:t>and</a:t>
            </a:r>
            <a:r>
              <a:rPr lang="nl-NL" altLang="nl-NL" sz="2400" dirty="0">
                <a:latin typeface="Courier New" pitchFamily="49" charset="0"/>
                <a:cs typeface="Courier New" pitchFamily="49" charset="0"/>
                <a:sym typeface="Wingdings" pitchFamily="2" charset="2"/>
              </a:rPr>
              <a:t> ….] </a:t>
            </a:r>
          </a:p>
          <a:p>
            <a:pPr eaLnBrk="1" hangingPunct="1">
              <a:spcBef>
                <a:spcPct val="20000"/>
              </a:spcBef>
              <a:buFont typeface="Arial" charset="0"/>
              <a:buNone/>
            </a:pPr>
            <a:endParaRPr lang="nl-NL" altLang="en-US" sz="2400" dirty="0">
              <a:solidFill>
                <a:srgbClr val="FF0000"/>
              </a:solidFill>
              <a:latin typeface="Courier New" pitchFamily="49" charset="0"/>
              <a:cs typeface="Courier New" pitchFamily="49" charset="0"/>
            </a:endParaRPr>
          </a:p>
        </p:txBody>
      </p:sp>
      <p:sp>
        <p:nvSpPr>
          <p:cNvPr id="43011" name="Title 1"/>
          <p:cNvSpPr>
            <a:spLocks noGrp="1"/>
          </p:cNvSpPr>
          <p:nvPr>
            <p:ph type="title"/>
          </p:nvPr>
        </p:nvSpPr>
        <p:spPr>
          <a:xfrm>
            <a:off x="4500563" y="239713"/>
            <a:ext cx="4346575" cy="668337"/>
          </a:xfrm>
        </p:spPr>
        <p:txBody>
          <a:bodyPr/>
          <a:lstStyle/>
          <a:p>
            <a:pPr eaLnBrk="1" hangingPunct="1"/>
            <a:r>
              <a:rPr lang="nl-NL" altLang="nl-NL" sz="3600" b="1" smtClean="0"/>
              <a:t>3. Distraction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922337"/>
          </a:xfrm>
        </p:spPr>
        <p:txBody>
          <a:bodyPr/>
          <a:lstStyle/>
          <a:p>
            <a:r>
              <a:rPr lang="nl-NL" altLang="nl-NL" sz="3600" b="1" u="sng" smtClean="0"/>
              <a:t>Concluding remarks</a:t>
            </a:r>
            <a:r>
              <a:rPr lang="nl-NL" altLang="nl-NL" sz="3200" smtClean="0"/>
              <a:t/>
            </a:r>
            <a:br>
              <a:rPr lang="nl-NL" altLang="nl-NL" sz="3200" smtClean="0"/>
            </a:br>
            <a:r>
              <a:rPr lang="nl-NL" altLang="nl-NL" sz="3200" smtClean="0"/>
              <a:t>Focus groups</a:t>
            </a:r>
          </a:p>
        </p:txBody>
      </p:sp>
      <p:sp>
        <p:nvSpPr>
          <p:cNvPr id="44035" name="Content Placeholder 2"/>
          <p:cNvSpPr>
            <a:spLocks noGrp="1"/>
          </p:cNvSpPr>
          <p:nvPr>
            <p:ph idx="1"/>
          </p:nvPr>
        </p:nvSpPr>
        <p:spPr>
          <a:xfrm>
            <a:off x="395288" y="1412875"/>
            <a:ext cx="8569325" cy="5329238"/>
          </a:xfrm>
        </p:spPr>
        <p:txBody>
          <a:bodyPr/>
          <a:lstStyle/>
          <a:p>
            <a:pPr eaLnBrk="1" hangingPunct="1">
              <a:buFont typeface="Wingdings" pitchFamily="2" charset="2"/>
              <a:buChar char="§"/>
            </a:pPr>
            <a:r>
              <a:rPr lang="nl-NL" altLang="en-US" sz="2800" dirty="0" err="1" smtClean="0">
                <a:solidFill>
                  <a:srgbClr val="000000"/>
                </a:solidFill>
              </a:rPr>
              <a:t>Underlying</a:t>
            </a:r>
            <a:r>
              <a:rPr lang="nl-NL" altLang="en-US" sz="2800" dirty="0" smtClean="0">
                <a:solidFill>
                  <a:srgbClr val="000000"/>
                </a:solidFill>
              </a:rPr>
              <a:t> drive: the </a:t>
            </a:r>
            <a:r>
              <a:rPr lang="nl-NL" altLang="en-US" sz="2800" dirty="0" err="1" smtClean="0">
                <a:solidFill>
                  <a:srgbClr val="000000"/>
                </a:solidFill>
              </a:rPr>
              <a:t>need</a:t>
            </a:r>
            <a:r>
              <a:rPr lang="nl-NL" altLang="en-US" sz="2800" dirty="0" smtClean="0">
                <a:solidFill>
                  <a:srgbClr val="000000"/>
                </a:solidFill>
              </a:rPr>
              <a:t> to </a:t>
            </a:r>
            <a:r>
              <a:rPr lang="nl-NL" altLang="en-US" sz="2800" dirty="0" err="1" smtClean="0">
                <a:solidFill>
                  <a:srgbClr val="000000"/>
                </a:solidFill>
              </a:rPr>
              <a:t>be</a:t>
            </a:r>
            <a:r>
              <a:rPr lang="nl-NL" altLang="en-US" sz="2800" dirty="0" smtClean="0">
                <a:solidFill>
                  <a:srgbClr val="000000"/>
                </a:solidFill>
              </a:rPr>
              <a:t> </a:t>
            </a:r>
            <a:r>
              <a:rPr lang="nl-NL" altLang="en-US" sz="2800" dirty="0" err="1" smtClean="0">
                <a:solidFill>
                  <a:srgbClr val="000000"/>
                </a:solidFill>
              </a:rPr>
              <a:t>liked</a:t>
            </a:r>
            <a:r>
              <a:rPr lang="nl-NL" altLang="en-US" sz="2800" dirty="0" smtClean="0">
                <a:solidFill>
                  <a:srgbClr val="000000"/>
                </a:solidFill>
              </a:rPr>
              <a:t> </a:t>
            </a:r>
            <a:r>
              <a:rPr lang="nl-NL" altLang="en-US" sz="2800" dirty="0" err="1" smtClean="0">
                <a:solidFill>
                  <a:srgbClr val="000000"/>
                </a:solidFill>
              </a:rPr>
              <a:t>by</a:t>
            </a:r>
            <a:r>
              <a:rPr lang="nl-NL" altLang="en-US" sz="2800" dirty="0" smtClean="0">
                <a:solidFill>
                  <a:srgbClr val="000000"/>
                </a:solidFill>
              </a:rPr>
              <a:t> </a:t>
            </a:r>
            <a:r>
              <a:rPr lang="nl-NL" altLang="en-US" sz="2800" dirty="0" err="1" smtClean="0">
                <a:solidFill>
                  <a:srgbClr val="000000"/>
                </a:solidFill>
              </a:rPr>
              <a:t>others</a:t>
            </a:r>
            <a:r>
              <a:rPr lang="nl-NL" altLang="en-US" sz="2800" dirty="0" smtClean="0">
                <a:solidFill>
                  <a:srgbClr val="000000"/>
                </a:solidFill>
              </a:rPr>
              <a:t>, outsiders, the </a:t>
            </a:r>
            <a:r>
              <a:rPr lang="nl-NL" altLang="en-US" sz="2800" dirty="0" err="1" smtClean="0">
                <a:solidFill>
                  <a:srgbClr val="000000"/>
                </a:solidFill>
              </a:rPr>
              <a:t>urge</a:t>
            </a:r>
            <a:r>
              <a:rPr lang="nl-NL" altLang="en-US" sz="2800" dirty="0" smtClean="0">
                <a:solidFill>
                  <a:srgbClr val="000000"/>
                </a:solidFill>
              </a:rPr>
              <a:t> to </a:t>
            </a:r>
            <a:r>
              <a:rPr lang="nl-NL" altLang="en-US" sz="2800" dirty="0" err="1" smtClean="0">
                <a:solidFill>
                  <a:srgbClr val="000000"/>
                </a:solidFill>
              </a:rPr>
              <a:t>be</a:t>
            </a:r>
            <a:r>
              <a:rPr lang="nl-NL" altLang="en-US" sz="2800" dirty="0" smtClean="0">
                <a:solidFill>
                  <a:srgbClr val="000000"/>
                </a:solidFill>
              </a:rPr>
              <a:t> </a:t>
            </a:r>
            <a:r>
              <a:rPr lang="nl-NL" altLang="en-US" sz="2800" dirty="0" err="1" smtClean="0">
                <a:solidFill>
                  <a:srgbClr val="000000"/>
                </a:solidFill>
              </a:rPr>
              <a:t>respected</a:t>
            </a:r>
            <a:r>
              <a:rPr lang="nl-NL" altLang="en-US" sz="2800" dirty="0" smtClean="0">
                <a:solidFill>
                  <a:srgbClr val="000000"/>
                </a:solidFill>
              </a:rPr>
              <a:t> </a:t>
            </a:r>
            <a:r>
              <a:rPr lang="nl-NL" altLang="en-US" sz="2800" dirty="0" err="1" smtClean="0">
                <a:solidFill>
                  <a:srgbClr val="000000"/>
                </a:solidFill>
              </a:rPr>
              <a:t>determines</a:t>
            </a:r>
            <a:r>
              <a:rPr lang="nl-NL" altLang="en-US" sz="2800" dirty="0" smtClean="0">
                <a:solidFill>
                  <a:srgbClr val="000000"/>
                </a:solidFill>
              </a:rPr>
              <a:t> the </a:t>
            </a:r>
            <a:r>
              <a:rPr lang="nl-NL" altLang="en-US" sz="2800" dirty="0" err="1" smtClean="0">
                <a:solidFill>
                  <a:srgbClr val="000000"/>
                </a:solidFill>
              </a:rPr>
              <a:t>way</a:t>
            </a:r>
            <a:r>
              <a:rPr lang="nl-NL" altLang="en-US" sz="2800" dirty="0" smtClean="0">
                <a:solidFill>
                  <a:srgbClr val="000000"/>
                </a:solidFill>
              </a:rPr>
              <a:t> </a:t>
            </a:r>
            <a:r>
              <a:rPr lang="nl-NL" altLang="en-US" sz="2800" dirty="0" err="1" smtClean="0">
                <a:solidFill>
                  <a:srgbClr val="000000"/>
                </a:solidFill>
              </a:rPr>
              <a:t>people</a:t>
            </a:r>
            <a:r>
              <a:rPr lang="nl-NL" altLang="en-US" sz="2800" dirty="0" smtClean="0">
                <a:solidFill>
                  <a:srgbClr val="000000"/>
                </a:solidFill>
              </a:rPr>
              <a:t> </a:t>
            </a:r>
            <a:r>
              <a:rPr lang="nl-NL" altLang="en-US" sz="2800" dirty="0" err="1" smtClean="0">
                <a:solidFill>
                  <a:srgbClr val="000000"/>
                </a:solidFill>
              </a:rPr>
              <a:t>speak</a:t>
            </a:r>
            <a:r>
              <a:rPr lang="nl-NL" altLang="en-US" sz="2800" dirty="0" smtClean="0">
                <a:solidFill>
                  <a:srgbClr val="000000"/>
                </a:solidFill>
              </a:rPr>
              <a:t> (topic, </a:t>
            </a:r>
            <a:r>
              <a:rPr lang="nl-NL" altLang="en-US" sz="2800" dirty="0" err="1" smtClean="0">
                <a:solidFill>
                  <a:srgbClr val="000000"/>
                </a:solidFill>
              </a:rPr>
              <a:t>loudness</a:t>
            </a:r>
            <a:r>
              <a:rPr lang="nl-NL" altLang="en-US" sz="2800" dirty="0" smtClean="0">
                <a:solidFill>
                  <a:srgbClr val="000000"/>
                </a:solidFill>
              </a:rPr>
              <a:t>, </a:t>
            </a:r>
            <a:r>
              <a:rPr lang="nl-NL" altLang="en-US" sz="2800" dirty="0" err="1" smtClean="0">
                <a:solidFill>
                  <a:srgbClr val="000000"/>
                </a:solidFill>
              </a:rPr>
              <a:t>roughness</a:t>
            </a:r>
            <a:r>
              <a:rPr lang="nl-NL" altLang="en-US" sz="2800" dirty="0" smtClean="0">
                <a:solidFill>
                  <a:srgbClr val="000000"/>
                </a:solidFill>
              </a:rPr>
              <a:t>). </a:t>
            </a:r>
          </a:p>
          <a:p>
            <a:pPr eaLnBrk="1" hangingPunct="1">
              <a:buFont typeface="Wingdings" pitchFamily="2" charset="2"/>
              <a:buChar char="§"/>
            </a:pPr>
            <a:r>
              <a:rPr lang="nl-NL" altLang="en-US" sz="2800" dirty="0" smtClean="0">
                <a:solidFill>
                  <a:srgbClr val="000000"/>
                </a:solidFill>
              </a:rPr>
              <a:t>The </a:t>
            </a:r>
            <a:r>
              <a:rPr lang="nl-NL" altLang="en-US" sz="2800" dirty="0" err="1" smtClean="0">
                <a:solidFill>
                  <a:srgbClr val="000000"/>
                </a:solidFill>
              </a:rPr>
              <a:t>space</a:t>
            </a:r>
            <a:r>
              <a:rPr lang="nl-NL" altLang="en-US" sz="2800" dirty="0" smtClean="0">
                <a:solidFill>
                  <a:srgbClr val="000000"/>
                </a:solidFill>
              </a:rPr>
              <a:t> </a:t>
            </a:r>
            <a:r>
              <a:rPr lang="nl-NL" altLang="en-US" sz="2800" dirty="0" err="1" smtClean="0">
                <a:solidFill>
                  <a:srgbClr val="000000"/>
                </a:solidFill>
              </a:rPr>
              <a:t>where</a:t>
            </a:r>
            <a:r>
              <a:rPr lang="nl-NL" altLang="en-US" sz="2800" dirty="0" smtClean="0">
                <a:solidFill>
                  <a:srgbClr val="000000"/>
                </a:solidFill>
              </a:rPr>
              <a:t> </a:t>
            </a:r>
            <a:r>
              <a:rPr lang="nl-NL" altLang="en-US" sz="2800" dirty="0" err="1" smtClean="0">
                <a:solidFill>
                  <a:srgbClr val="000000"/>
                </a:solidFill>
              </a:rPr>
              <a:t>young</a:t>
            </a:r>
            <a:r>
              <a:rPr lang="nl-NL" altLang="en-US" sz="2800" dirty="0" smtClean="0">
                <a:solidFill>
                  <a:srgbClr val="000000"/>
                </a:solidFill>
              </a:rPr>
              <a:t> </a:t>
            </a:r>
            <a:r>
              <a:rPr lang="nl-NL" altLang="en-US" sz="2800" dirty="0" err="1" smtClean="0">
                <a:solidFill>
                  <a:srgbClr val="000000"/>
                </a:solidFill>
              </a:rPr>
              <a:t>people</a:t>
            </a:r>
            <a:r>
              <a:rPr lang="nl-NL" altLang="en-US" sz="2800" dirty="0" smtClean="0">
                <a:solidFill>
                  <a:srgbClr val="000000"/>
                </a:solidFill>
              </a:rPr>
              <a:t> </a:t>
            </a:r>
            <a:r>
              <a:rPr lang="nl-NL" altLang="en-US" sz="2800" dirty="0" err="1" smtClean="0">
                <a:solidFill>
                  <a:srgbClr val="000000"/>
                </a:solidFill>
              </a:rPr>
              <a:t>find</a:t>
            </a:r>
            <a:r>
              <a:rPr lang="nl-NL" altLang="en-US" sz="2800" dirty="0" smtClean="0">
                <a:solidFill>
                  <a:srgbClr val="000000"/>
                </a:solidFill>
              </a:rPr>
              <a:t> </a:t>
            </a:r>
            <a:r>
              <a:rPr lang="nl-NL" altLang="en-US" sz="2800" dirty="0" err="1" smtClean="0">
                <a:solidFill>
                  <a:srgbClr val="000000"/>
                </a:solidFill>
              </a:rPr>
              <a:t>themselves</a:t>
            </a:r>
            <a:r>
              <a:rPr lang="nl-NL" altLang="en-US" sz="2800" dirty="0" smtClean="0">
                <a:solidFill>
                  <a:srgbClr val="000000"/>
                </a:solidFill>
              </a:rPr>
              <a:t> is </a:t>
            </a:r>
            <a:r>
              <a:rPr lang="nl-NL" altLang="en-US" sz="2800" dirty="0" err="1" smtClean="0">
                <a:solidFill>
                  <a:srgbClr val="000000"/>
                </a:solidFill>
              </a:rPr>
              <a:t>crucial</a:t>
            </a:r>
            <a:r>
              <a:rPr lang="nl-NL" altLang="en-US" sz="2800" dirty="0" smtClean="0">
                <a:solidFill>
                  <a:srgbClr val="000000"/>
                </a:solidFill>
              </a:rPr>
              <a:t> </a:t>
            </a:r>
            <a:r>
              <a:rPr lang="nl-NL" altLang="en-US" sz="2800" dirty="0" err="1" smtClean="0">
                <a:solidFill>
                  <a:srgbClr val="000000"/>
                </a:solidFill>
              </a:rPr>
              <a:t>for</a:t>
            </a:r>
            <a:r>
              <a:rPr lang="nl-NL" altLang="en-US" sz="2800" dirty="0" smtClean="0">
                <a:solidFill>
                  <a:srgbClr val="000000"/>
                </a:solidFill>
              </a:rPr>
              <a:t> the </a:t>
            </a:r>
            <a:r>
              <a:rPr lang="nl-NL" altLang="en-US" sz="2800" dirty="0" err="1" smtClean="0">
                <a:solidFill>
                  <a:srgbClr val="000000"/>
                </a:solidFill>
              </a:rPr>
              <a:t>distance</a:t>
            </a:r>
            <a:r>
              <a:rPr lang="nl-NL" altLang="en-US" sz="2800" dirty="0" smtClean="0">
                <a:solidFill>
                  <a:srgbClr val="000000"/>
                </a:solidFill>
              </a:rPr>
              <a:t> (</a:t>
            </a:r>
            <a:r>
              <a:rPr lang="nl-NL" altLang="en-US" sz="2800" dirty="0" err="1" smtClean="0">
                <a:solidFill>
                  <a:srgbClr val="000000"/>
                </a:solidFill>
              </a:rPr>
              <a:t>both</a:t>
            </a:r>
            <a:r>
              <a:rPr lang="nl-NL" altLang="en-US" sz="2800" dirty="0" smtClean="0">
                <a:solidFill>
                  <a:srgbClr val="000000"/>
                </a:solidFill>
              </a:rPr>
              <a:t> </a:t>
            </a:r>
            <a:r>
              <a:rPr lang="nl-NL" altLang="en-US" sz="2800" dirty="0" err="1" smtClean="0">
                <a:solidFill>
                  <a:srgbClr val="000000"/>
                </a:solidFill>
              </a:rPr>
              <a:t>physical</a:t>
            </a:r>
            <a:r>
              <a:rPr lang="nl-NL" altLang="en-US" sz="2800" dirty="0" smtClean="0">
                <a:solidFill>
                  <a:srgbClr val="000000"/>
                </a:solidFill>
              </a:rPr>
              <a:t> and </a:t>
            </a:r>
            <a:r>
              <a:rPr lang="nl-NL" altLang="en-US" sz="2800" dirty="0" err="1" smtClean="0">
                <a:solidFill>
                  <a:srgbClr val="000000"/>
                </a:solidFill>
              </a:rPr>
              <a:t>social</a:t>
            </a:r>
            <a:r>
              <a:rPr lang="nl-NL" altLang="en-US" sz="2800" dirty="0" smtClean="0">
                <a:solidFill>
                  <a:srgbClr val="000000"/>
                </a:solidFill>
              </a:rPr>
              <a:t>) </a:t>
            </a:r>
            <a:r>
              <a:rPr lang="nl-NL" altLang="en-US" sz="2800" dirty="0" err="1" smtClean="0">
                <a:solidFill>
                  <a:srgbClr val="000000"/>
                </a:solidFill>
              </a:rPr>
              <a:t>between</a:t>
            </a:r>
            <a:r>
              <a:rPr lang="nl-NL" altLang="en-US" sz="2800" dirty="0" smtClean="0">
                <a:solidFill>
                  <a:srgbClr val="000000"/>
                </a:solidFill>
              </a:rPr>
              <a:t> </a:t>
            </a:r>
            <a:r>
              <a:rPr lang="nl-NL" altLang="en-US" sz="2800" dirty="0" err="1" smtClean="0">
                <a:solidFill>
                  <a:srgbClr val="000000"/>
                </a:solidFill>
              </a:rPr>
              <a:t>oneself</a:t>
            </a:r>
            <a:r>
              <a:rPr lang="nl-NL" altLang="en-US" sz="2800" dirty="0" smtClean="0">
                <a:solidFill>
                  <a:srgbClr val="000000"/>
                </a:solidFill>
              </a:rPr>
              <a:t> and </a:t>
            </a:r>
            <a:r>
              <a:rPr lang="nl-NL" altLang="en-US" sz="2800" dirty="0" err="1" smtClean="0">
                <a:solidFill>
                  <a:srgbClr val="000000"/>
                </a:solidFill>
              </a:rPr>
              <a:t>others</a:t>
            </a:r>
            <a:r>
              <a:rPr lang="nl-NL" altLang="en-US" sz="2800" dirty="0" smtClean="0">
                <a:solidFill>
                  <a:srgbClr val="000000"/>
                </a:solidFill>
              </a:rPr>
              <a:t> and, as a </a:t>
            </a:r>
            <a:r>
              <a:rPr lang="nl-NL" altLang="en-US" sz="2800" dirty="0" err="1" smtClean="0">
                <a:solidFill>
                  <a:srgbClr val="000000"/>
                </a:solidFill>
              </a:rPr>
              <a:t>consequence</a:t>
            </a:r>
            <a:r>
              <a:rPr lang="nl-NL" altLang="en-US" sz="2800" dirty="0" smtClean="0">
                <a:solidFill>
                  <a:srgbClr val="000000"/>
                </a:solidFill>
              </a:rPr>
              <a:t>, the </a:t>
            </a:r>
            <a:r>
              <a:rPr lang="nl-NL" altLang="en-US" sz="2800" dirty="0" err="1" smtClean="0">
                <a:solidFill>
                  <a:srgbClr val="000000"/>
                </a:solidFill>
              </a:rPr>
              <a:t>way</a:t>
            </a:r>
            <a:r>
              <a:rPr lang="nl-NL" altLang="en-US" sz="2800" dirty="0" smtClean="0">
                <a:solidFill>
                  <a:srgbClr val="000000"/>
                </a:solidFill>
              </a:rPr>
              <a:t> </a:t>
            </a:r>
            <a:r>
              <a:rPr lang="nl-NL" altLang="en-US" sz="2800" dirty="0" err="1" smtClean="0">
                <a:solidFill>
                  <a:srgbClr val="000000"/>
                </a:solidFill>
              </a:rPr>
              <a:t>language</a:t>
            </a:r>
            <a:r>
              <a:rPr lang="nl-NL" altLang="en-US" sz="2800" dirty="0" smtClean="0">
                <a:solidFill>
                  <a:srgbClr val="000000"/>
                </a:solidFill>
              </a:rPr>
              <a:t> is </a:t>
            </a:r>
            <a:r>
              <a:rPr lang="nl-NL" altLang="en-US" sz="2800" dirty="0" err="1" smtClean="0">
                <a:solidFill>
                  <a:srgbClr val="000000"/>
                </a:solidFill>
              </a:rPr>
              <a:t>used</a:t>
            </a:r>
            <a:r>
              <a:rPr lang="nl-NL" altLang="en-US" sz="2800" dirty="0" smtClean="0">
                <a:solidFill>
                  <a:srgbClr val="000000"/>
                </a:solidFill>
              </a:rPr>
              <a:t>. </a:t>
            </a:r>
          </a:p>
          <a:p>
            <a:pPr eaLnBrk="1" hangingPunct="1">
              <a:buFont typeface="Wingdings" pitchFamily="2" charset="2"/>
              <a:buChar char="§"/>
            </a:pPr>
            <a:r>
              <a:rPr lang="nl-NL" altLang="en-US" sz="2800" dirty="0" err="1" smtClean="0">
                <a:solidFill>
                  <a:srgbClr val="000000"/>
                </a:solidFill>
              </a:rPr>
              <a:t>Space</a:t>
            </a:r>
            <a:r>
              <a:rPr lang="nl-NL" altLang="en-US" sz="2800" dirty="0" smtClean="0">
                <a:solidFill>
                  <a:srgbClr val="000000"/>
                </a:solidFill>
              </a:rPr>
              <a:t> in </a:t>
            </a:r>
            <a:r>
              <a:rPr lang="nl-NL" altLang="en-US" sz="2800" dirty="0" err="1" smtClean="0">
                <a:solidFill>
                  <a:srgbClr val="000000"/>
                </a:solidFill>
              </a:rPr>
              <a:t>itself</a:t>
            </a:r>
            <a:r>
              <a:rPr lang="nl-NL" altLang="en-US" sz="2800" dirty="0" smtClean="0">
                <a:solidFill>
                  <a:srgbClr val="000000"/>
                </a:solidFill>
              </a:rPr>
              <a:t> is ‘</a:t>
            </a:r>
            <a:r>
              <a:rPr lang="nl-NL" altLang="en-US" sz="2800" dirty="0" err="1" smtClean="0">
                <a:solidFill>
                  <a:srgbClr val="000000"/>
                </a:solidFill>
              </a:rPr>
              <a:t>empty</a:t>
            </a:r>
            <a:r>
              <a:rPr lang="nl-NL" altLang="en-US" sz="2800" dirty="0" smtClean="0">
                <a:solidFill>
                  <a:srgbClr val="000000"/>
                </a:solidFill>
              </a:rPr>
              <a:t>’ and </a:t>
            </a:r>
            <a:r>
              <a:rPr lang="nl-NL" altLang="en-US" sz="2800" dirty="0" err="1" smtClean="0">
                <a:solidFill>
                  <a:srgbClr val="000000"/>
                </a:solidFill>
              </a:rPr>
              <a:t>it</a:t>
            </a:r>
            <a:r>
              <a:rPr lang="nl-NL" altLang="en-US" sz="2800" dirty="0" smtClean="0">
                <a:solidFill>
                  <a:srgbClr val="000000"/>
                </a:solidFill>
              </a:rPr>
              <a:t> </a:t>
            </a:r>
            <a:r>
              <a:rPr lang="nl-NL" altLang="en-US" sz="2800" dirty="0" err="1" smtClean="0">
                <a:solidFill>
                  <a:srgbClr val="000000"/>
                </a:solidFill>
              </a:rPr>
              <a:t>can</a:t>
            </a:r>
            <a:r>
              <a:rPr lang="nl-NL" altLang="en-US" sz="2800" dirty="0" smtClean="0">
                <a:solidFill>
                  <a:srgbClr val="000000"/>
                </a:solidFill>
              </a:rPr>
              <a:t> </a:t>
            </a:r>
            <a:r>
              <a:rPr lang="nl-NL" altLang="en-US" sz="2800" dirty="0" err="1" smtClean="0">
                <a:solidFill>
                  <a:srgbClr val="000000"/>
                </a:solidFill>
              </a:rPr>
              <a:t>only</a:t>
            </a:r>
            <a:r>
              <a:rPr lang="nl-NL" altLang="en-US" sz="2800" dirty="0" smtClean="0">
                <a:solidFill>
                  <a:srgbClr val="000000"/>
                </a:solidFill>
              </a:rPr>
              <a:t> </a:t>
            </a:r>
            <a:r>
              <a:rPr lang="nl-NL" altLang="en-US" sz="2800" dirty="0" err="1" smtClean="0">
                <a:solidFill>
                  <a:srgbClr val="000000"/>
                </a:solidFill>
              </a:rPr>
              <a:t>get</a:t>
            </a:r>
            <a:r>
              <a:rPr lang="nl-NL" altLang="en-US" sz="2800" dirty="0" smtClean="0">
                <a:solidFill>
                  <a:srgbClr val="000000"/>
                </a:solidFill>
              </a:rPr>
              <a:t> </a:t>
            </a:r>
            <a:r>
              <a:rPr lang="nl-NL" altLang="en-US" sz="2800" dirty="0" err="1" smtClean="0">
                <a:solidFill>
                  <a:srgbClr val="000000"/>
                </a:solidFill>
              </a:rPr>
              <a:t>significance</a:t>
            </a:r>
            <a:r>
              <a:rPr lang="nl-NL" altLang="en-US" sz="2800" dirty="0" smtClean="0">
                <a:solidFill>
                  <a:srgbClr val="000000"/>
                </a:solidFill>
              </a:rPr>
              <a:t> </a:t>
            </a:r>
            <a:r>
              <a:rPr lang="nl-NL" altLang="en-US" sz="2800" dirty="0" err="1" smtClean="0">
                <a:solidFill>
                  <a:srgbClr val="000000"/>
                </a:solidFill>
              </a:rPr>
              <a:t>attached</a:t>
            </a:r>
            <a:r>
              <a:rPr lang="nl-NL" altLang="en-US" sz="2800" dirty="0" smtClean="0">
                <a:solidFill>
                  <a:srgbClr val="000000"/>
                </a:solidFill>
              </a:rPr>
              <a:t> to </a:t>
            </a:r>
            <a:r>
              <a:rPr lang="nl-NL" altLang="en-US" sz="2800" dirty="0" err="1" smtClean="0">
                <a:solidFill>
                  <a:srgbClr val="000000"/>
                </a:solidFill>
              </a:rPr>
              <a:t>it</a:t>
            </a:r>
            <a:r>
              <a:rPr lang="nl-NL" altLang="en-US" sz="2800" dirty="0" smtClean="0">
                <a:solidFill>
                  <a:srgbClr val="000000"/>
                </a:solidFill>
              </a:rPr>
              <a:t> </a:t>
            </a:r>
            <a:r>
              <a:rPr lang="nl-NL" altLang="en-US" sz="2800" dirty="0" err="1" smtClean="0">
                <a:solidFill>
                  <a:srgbClr val="000000"/>
                </a:solidFill>
              </a:rPr>
              <a:t>from</a:t>
            </a:r>
            <a:r>
              <a:rPr lang="nl-NL" altLang="en-US" sz="2800" dirty="0" smtClean="0">
                <a:solidFill>
                  <a:srgbClr val="000000"/>
                </a:solidFill>
              </a:rPr>
              <a:t> the </a:t>
            </a:r>
            <a:r>
              <a:rPr lang="nl-NL" altLang="en-US" sz="2800" dirty="0" err="1" smtClean="0">
                <a:solidFill>
                  <a:srgbClr val="000000"/>
                </a:solidFill>
              </a:rPr>
              <a:t>people</a:t>
            </a:r>
            <a:r>
              <a:rPr lang="nl-NL" altLang="en-US" sz="2800" dirty="0" smtClean="0">
                <a:solidFill>
                  <a:srgbClr val="000000"/>
                </a:solidFill>
              </a:rPr>
              <a:t> present:</a:t>
            </a:r>
            <a:endParaRPr lang="nl-NL" altLang="en-US" sz="2400" dirty="0" smtClean="0">
              <a:solidFill>
                <a:srgbClr val="000000"/>
              </a:solidFill>
              <a:latin typeface="Courier New" pitchFamily="49" charset="0"/>
              <a:cs typeface="Courier New" pitchFamily="49" charset="0"/>
            </a:endParaRPr>
          </a:p>
          <a:p>
            <a:pPr eaLnBrk="1" hangingPunct="1">
              <a:buFont typeface="Wingdings" pitchFamily="2" charset="2"/>
              <a:buChar char="§"/>
            </a:pPr>
            <a:r>
              <a:rPr lang="nl-NL" altLang="en-US" sz="2400" dirty="0" smtClean="0">
                <a:solidFill>
                  <a:srgbClr val="000000"/>
                </a:solidFill>
                <a:latin typeface="Courier New" pitchFamily="49" charset="0"/>
                <a:cs typeface="Courier New" pitchFamily="49" charset="0"/>
              </a:rPr>
              <a:t>[All </a:t>
            </a:r>
            <a:r>
              <a:rPr lang="nl-NL" altLang="en-US" sz="2400" dirty="0" err="1" smtClean="0">
                <a:solidFill>
                  <a:srgbClr val="000000"/>
                </a:solidFill>
                <a:latin typeface="Courier New" pitchFamily="49" charset="0"/>
                <a:cs typeface="Courier New" pitchFamily="49" charset="0"/>
              </a:rPr>
              <a:t>my</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post-its</a:t>
            </a:r>
            <a:r>
              <a:rPr lang="nl-NL" altLang="en-US" sz="2400" dirty="0" smtClean="0">
                <a:solidFill>
                  <a:srgbClr val="000000"/>
                </a:solidFill>
                <a:latin typeface="Courier New" pitchFamily="49" charset="0"/>
                <a:cs typeface="Courier New" pitchFamily="49" charset="0"/>
              </a:rPr>
              <a:t> are </a:t>
            </a:r>
            <a:r>
              <a:rPr lang="nl-NL" altLang="en-US" sz="2400" dirty="0" err="1" smtClean="0">
                <a:solidFill>
                  <a:srgbClr val="000000"/>
                </a:solidFill>
                <a:latin typeface="Courier New" pitchFamily="49" charset="0"/>
                <a:cs typeface="Courier New" pitchFamily="49" charset="0"/>
              </a:rPr>
              <a:t>about</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places</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but</a:t>
            </a:r>
            <a:r>
              <a:rPr lang="nl-NL" altLang="en-US" sz="2400" dirty="0" smtClean="0">
                <a:solidFill>
                  <a:srgbClr val="000000"/>
                </a:solidFill>
                <a:latin typeface="Courier New" pitchFamily="49" charset="0"/>
                <a:cs typeface="Courier New" pitchFamily="49" charset="0"/>
              </a:rPr>
              <a:t> in </a:t>
            </a:r>
            <a:r>
              <a:rPr lang="nl-NL" altLang="en-US" sz="2400" dirty="0" err="1" smtClean="0">
                <a:solidFill>
                  <a:srgbClr val="000000"/>
                </a:solidFill>
                <a:latin typeface="Courier New" pitchFamily="49" charset="0"/>
                <a:cs typeface="Courier New" pitchFamily="49" charset="0"/>
              </a:rPr>
              <a:t>reality</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about</a:t>
            </a:r>
            <a:r>
              <a:rPr lang="nl-NL" altLang="en-US" sz="2400" dirty="0" smtClean="0">
                <a:solidFill>
                  <a:srgbClr val="000000"/>
                </a:solidFill>
                <a:latin typeface="Courier New" pitchFamily="49" charset="0"/>
                <a:cs typeface="Courier New" pitchFamily="49" charset="0"/>
              </a:rPr>
              <a:t> the </a:t>
            </a:r>
            <a:r>
              <a:rPr lang="nl-NL" altLang="en-US" sz="2400" dirty="0" err="1" smtClean="0">
                <a:solidFill>
                  <a:srgbClr val="000000"/>
                </a:solidFill>
                <a:latin typeface="Courier New" pitchFamily="49" charset="0"/>
                <a:cs typeface="Courier New" pitchFamily="49" charset="0"/>
              </a:rPr>
              <a:t>people</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there</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So</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it</a:t>
            </a:r>
            <a:r>
              <a:rPr lang="nl-NL" altLang="en-US" sz="2400" dirty="0" smtClean="0">
                <a:solidFill>
                  <a:srgbClr val="000000"/>
                </a:solidFill>
                <a:latin typeface="Courier New" pitchFamily="49" charset="0"/>
                <a:cs typeface="Courier New" pitchFamily="49" charset="0"/>
              </a:rPr>
              <a:t> is a term </a:t>
            </a:r>
            <a:r>
              <a:rPr lang="nl-NL" altLang="en-US" sz="2400" dirty="0" err="1" smtClean="0">
                <a:solidFill>
                  <a:srgbClr val="000000"/>
                </a:solidFill>
                <a:latin typeface="Courier New" pitchFamily="49" charset="0"/>
                <a:cs typeface="Courier New" pitchFamily="49" charset="0"/>
              </a:rPr>
              <a:t>for</a:t>
            </a:r>
            <a:r>
              <a:rPr lang="nl-NL" altLang="en-US" sz="2400" dirty="0" smtClean="0">
                <a:solidFill>
                  <a:srgbClr val="000000"/>
                </a:solidFill>
                <a:latin typeface="Courier New" pitchFamily="49" charset="0"/>
                <a:cs typeface="Courier New" pitchFamily="49" charset="0"/>
              </a:rPr>
              <a:t> the </a:t>
            </a:r>
            <a:r>
              <a:rPr lang="nl-NL" altLang="en-US" sz="2400" dirty="0" err="1" smtClean="0">
                <a:solidFill>
                  <a:srgbClr val="000000"/>
                </a:solidFill>
                <a:latin typeface="Courier New" pitchFamily="49" charset="0"/>
                <a:cs typeface="Courier New" pitchFamily="49" charset="0"/>
              </a:rPr>
              <a:t>people</a:t>
            </a:r>
            <a:r>
              <a:rPr lang="nl-NL" altLang="en-US" sz="2400" dirty="0" smtClean="0">
                <a:solidFill>
                  <a:srgbClr val="000000"/>
                </a:solidFill>
                <a:latin typeface="Courier New" pitchFamily="49" charset="0"/>
                <a:cs typeface="Courier New" pitchFamily="49" charset="0"/>
              </a:rPr>
              <a:t> </a:t>
            </a:r>
            <a:r>
              <a:rPr lang="nl-NL" altLang="en-US" sz="2400" dirty="0" err="1" smtClean="0">
                <a:solidFill>
                  <a:srgbClr val="000000"/>
                </a:solidFill>
                <a:latin typeface="Courier New" pitchFamily="49" charset="0"/>
                <a:cs typeface="Courier New" pitchFamily="49" charset="0"/>
              </a:rPr>
              <a:t>there</a:t>
            </a:r>
            <a:r>
              <a:rPr lang="nl-NL" altLang="en-US" sz="2400" dirty="0" smtClean="0">
                <a:solidFill>
                  <a:srgbClr val="000000"/>
                </a:solidFill>
                <a:latin typeface="Courier New" pitchFamily="49" charset="0"/>
                <a:cs typeface="Courier New" pitchFamily="49" charset="0"/>
              </a:rPr>
              <a:t>.]</a:t>
            </a:r>
          </a:p>
          <a:p>
            <a:pPr eaLnBrk="1" hangingPunct="1">
              <a:buFont typeface="Wingdings" pitchFamily="2" charset="2"/>
              <a:buChar char="§"/>
            </a:pPr>
            <a:endParaRPr lang="nl-NL" altLang="en-US" dirty="0" smtClean="0">
              <a:solidFill>
                <a:srgbClr val="000000"/>
              </a:solidFill>
            </a:endParaRPr>
          </a:p>
          <a:p>
            <a:endParaRPr lang="nl-NL" alt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979613" y="404813"/>
            <a:ext cx="5457825" cy="2232025"/>
          </a:xfrm>
        </p:spPr>
        <p:txBody>
          <a:bodyPr/>
          <a:lstStyle/>
          <a:p>
            <a:pPr eaLnBrk="1" hangingPunct="1"/>
            <a:r>
              <a:rPr lang="en-US" altLang="nl-NL" smtClean="0"/>
              <a:t>YILUPS</a:t>
            </a:r>
            <a:br>
              <a:rPr lang="en-US" altLang="nl-NL" smtClean="0"/>
            </a:br>
            <a:r>
              <a:rPr lang="en-US" altLang="nl-NL" sz="3200" smtClean="0"/>
              <a:t>Youth, Identity and Language </a:t>
            </a:r>
            <a:br>
              <a:rPr lang="en-US" altLang="nl-NL" sz="3200" smtClean="0"/>
            </a:br>
            <a:r>
              <a:rPr lang="en-US" altLang="nl-NL" sz="3200" smtClean="0"/>
              <a:t>in Urban Public Space</a:t>
            </a:r>
            <a:endParaRPr lang="nl-NL" altLang="nl-NL" sz="3200" smtClean="0"/>
          </a:p>
        </p:txBody>
      </p:sp>
      <p:sp>
        <p:nvSpPr>
          <p:cNvPr id="3" name="Subtitle 2"/>
          <p:cNvSpPr>
            <a:spLocks noGrp="1"/>
          </p:cNvSpPr>
          <p:nvPr>
            <p:ph type="subTitle" idx="1"/>
          </p:nvPr>
        </p:nvSpPr>
        <p:spPr>
          <a:xfrm>
            <a:off x="1979613" y="4797425"/>
            <a:ext cx="5457825" cy="935038"/>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nl-NL" sz="2800" dirty="0" smtClean="0"/>
              <a:t>Jacomine </a:t>
            </a:r>
            <a:r>
              <a:rPr lang="nl-NL" sz="2800" dirty="0" smtClean="0"/>
              <a:t>Nortier</a:t>
            </a:r>
          </a:p>
          <a:p>
            <a:pPr eaLnBrk="1" fontAlgn="auto" hangingPunct="1">
              <a:spcAft>
                <a:spcPts val="0"/>
              </a:spcAft>
              <a:buFont typeface="Arial" panose="020B0604020202020204" pitchFamily="34" charset="0"/>
              <a:buNone/>
              <a:defRPr/>
            </a:pPr>
            <a:r>
              <a:rPr lang="nl-NL" sz="2800" dirty="0" err="1" smtClean="0"/>
              <a:t>October</a:t>
            </a:r>
            <a:r>
              <a:rPr lang="nl-NL" sz="2800" dirty="0" smtClean="0"/>
              <a:t> 28th</a:t>
            </a:r>
            <a:r>
              <a:rPr lang="nl-NL" sz="2800" dirty="0" smtClean="0"/>
              <a:t>, 2015</a:t>
            </a:r>
          </a:p>
          <a:p>
            <a:pPr eaLnBrk="1" fontAlgn="auto" hangingPunct="1">
              <a:spcAft>
                <a:spcPts val="0"/>
              </a:spcAft>
              <a:buFont typeface="Arial" panose="020B0604020202020204" pitchFamily="34" charset="0"/>
              <a:buNone/>
              <a:defRPr/>
            </a:pPr>
            <a:endParaRPr lang="nl-NL" dirty="0" smtClean="0"/>
          </a:p>
        </p:txBody>
      </p:sp>
      <p:pic>
        <p:nvPicPr>
          <p:cNvPr id="25604" name="Picture 3"/>
          <p:cNvPicPr>
            <a:picLocks noChangeAspect="1" noChangeArrowheads="1"/>
          </p:cNvPicPr>
          <p:nvPr/>
        </p:nvPicPr>
        <p:blipFill>
          <a:blip r:embed="rId2" cstate="print"/>
          <a:srcRect/>
          <a:stretch>
            <a:fillRect/>
          </a:stretch>
        </p:blipFill>
        <p:spPr bwMode="auto">
          <a:xfrm>
            <a:off x="1979613" y="2732088"/>
            <a:ext cx="5457825" cy="1943100"/>
          </a:xfrm>
          <a:prstGeom prst="rect">
            <a:avLst/>
          </a:prstGeom>
          <a:noFill/>
          <a:ln w="9525">
            <a:noFill/>
            <a:miter lim="800000"/>
            <a:headEnd/>
            <a:tailEnd/>
          </a:ln>
          <a:effectLst/>
        </p:spPr>
      </p:pic>
      <p:pic>
        <p:nvPicPr>
          <p:cNvPr id="25605" name="Picture 6" descr="http://www.uu.nl/sites/default/files/ubd_cm_hs_logo_2011_rgb_323x128.jpg"/>
          <p:cNvPicPr>
            <a:picLocks noChangeAspect="1" noChangeArrowheads="1"/>
          </p:cNvPicPr>
          <p:nvPr/>
        </p:nvPicPr>
        <p:blipFill>
          <a:blip r:embed="rId3" cstate="print"/>
          <a:srcRect/>
          <a:stretch>
            <a:fillRect/>
          </a:stretch>
        </p:blipFill>
        <p:spPr bwMode="auto">
          <a:xfrm>
            <a:off x="6067425" y="5638800"/>
            <a:ext cx="30765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850" y="1557338"/>
            <a:ext cx="8569325" cy="5111750"/>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Tx/>
              <a:buNone/>
              <a:defRPr/>
            </a:pPr>
            <a:r>
              <a:rPr lang="nl-NL" altLang="en-US" sz="4000" b="1" dirty="0" smtClean="0"/>
              <a:t>       </a:t>
            </a:r>
            <a:r>
              <a:rPr lang="nl-NL" altLang="en-US" sz="4000" dirty="0" err="1" smtClean="0"/>
              <a:t>There</a:t>
            </a:r>
            <a:r>
              <a:rPr lang="nl-NL" altLang="en-US" sz="4000" dirty="0" smtClean="0"/>
              <a:t> is a </a:t>
            </a:r>
            <a:r>
              <a:rPr lang="nl-NL" altLang="en-US" sz="4000" dirty="0" err="1" smtClean="0"/>
              <a:t>continuous</a:t>
            </a:r>
            <a:r>
              <a:rPr lang="nl-NL" altLang="en-US" sz="4000" dirty="0" smtClean="0"/>
              <a:t> </a:t>
            </a:r>
            <a:r>
              <a:rPr lang="nl-NL" altLang="en-US" sz="4000" dirty="0" err="1" smtClean="0"/>
              <a:t>interaction</a:t>
            </a:r>
            <a:r>
              <a:rPr lang="nl-NL" altLang="en-US" sz="4000" dirty="0" smtClean="0"/>
              <a:t> </a:t>
            </a:r>
            <a:r>
              <a:rPr lang="nl-NL" altLang="en-US" sz="4000" dirty="0" err="1" smtClean="0"/>
              <a:t>between</a:t>
            </a:r>
            <a:r>
              <a:rPr lang="nl-NL" altLang="en-US" sz="4000" dirty="0" smtClean="0"/>
              <a:t> </a:t>
            </a:r>
          </a:p>
          <a:p>
            <a:pPr marL="0" indent="0" algn="ctr" eaLnBrk="1" fontAlgn="auto" hangingPunct="1">
              <a:spcAft>
                <a:spcPts val="0"/>
              </a:spcAft>
              <a:buFontTx/>
              <a:buNone/>
              <a:defRPr/>
            </a:pPr>
            <a:r>
              <a:rPr lang="nl-NL" altLang="en-US" sz="4000" b="1" dirty="0" smtClean="0"/>
              <a:t>Urban </a:t>
            </a:r>
            <a:r>
              <a:rPr lang="nl-NL" altLang="en-US" sz="4000" b="1" dirty="0" err="1" smtClean="0"/>
              <a:t>Place</a:t>
            </a:r>
            <a:r>
              <a:rPr lang="nl-NL" altLang="en-US" sz="4000" b="1" dirty="0" smtClean="0"/>
              <a:t> &lt;------&gt;</a:t>
            </a:r>
            <a:r>
              <a:rPr lang="nl-NL" altLang="en-US" sz="4000" b="1" dirty="0" smtClean="0">
                <a:sym typeface="Wingdings" pitchFamily="2" charset="2"/>
              </a:rPr>
              <a:t> </a:t>
            </a:r>
            <a:r>
              <a:rPr lang="nl-NL" altLang="en-US" sz="4000" b="1" dirty="0" smtClean="0"/>
              <a:t>(Group-) Identity </a:t>
            </a:r>
            <a:r>
              <a:rPr lang="nl-NL" altLang="en-US" sz="4000" b="1" dirty="0" smtClean="0">
                <a:sym typeface="Wingdings" pitchFamily="2" charset="2"/>
              </a:rPr>
              <a:t>&lt;</a:t>
            </a:r>
            <a:r>
              <a:rPr lang="nl-NL" altLang="en-US" sz="4000" b="1" dirty="0" smtClean="0"/>
              <a:t>------&gt; Language</a:t>
            </a:r>
          </a:p>
          <a:p>
            <a:pPr marL="0" indent="0" eaLnBrk="1" fontAlgn="auto" hangingPunct="1">
              <a:spcAft>
                <a:spcPts val="0"/>
              </a:spcAft>
              <a:buFontTx/>
              <a:buNone/>
              <a:defRPr/>
            </a:pPr>
            <a:endParaRPr lang="nl-NL" altLang="en-US" sz="3600" dirty="0" smtClean="0"/>
          </a:p>
          <a:p>
            <a:pPr eaLnBrk="1" fontAlgn="auto" hangingPunct="1">
              <a:spcAft>
                <a:spcPts val="0"/>
              </a:spcAft>
              <a:buFont typeface="Wingdings" panose="05000000000000000000" pitchFamily="2" charset="2"/>
              <a:buChar char="§"/>
              <a:defRPr/>
            </a:pPr>
            <a:r>
              <a:rPr lang="nl-NL" altLang="en-US" sz="3400" b="1" dirty="0" smtClean="0"/>
              <a:t>(Urban) </a:t>
            </a:r>
            <a:r>
              <a:rPr lang="nl-NL" altLang="en-US" sz="3400" b="1" dirty="0" err="1" smtClean="0"/>
              <a:t>places</a:t>
            </a:r>
            <a:r>
              <a:rPr lang="nl-NL" altLang="en-US" sz="3400" b="1" dirty="0" smtClean="0"/>
              <a:t> </a:t>
            </a:r>
            <a:r>
              <a:rPr lang="nl-NL" altLang="en-US" sz="3400" dirty="0" err="1" smtClean="0"/>
              <a:t>influence</a:t>
            </a:r>
            <a:r>
              <a:rPr lang="nl-NL" altLang="en-US" sz="3400" dirty="0" smtClean="0"/>
              <a:t> </a:t>
            </a:r>
            <a:r>
              <a:rPr lang="nl-NL" altLang="en-US" sz="3400" b="1" dirty="0" err="1" smtClean="0"/>
              <a:t>identity</a:t>
            </a:r>
            <a:r>
              <a:rPr lang="nl-NL" altLang="en-US" sz="3400" dirty="0" smtClean="0"/>
              <a:t> </a:t>
            </a:r>
            <a:r>
              <a:rPr lang="nl-NL" altLang="en-US" sz="3400" dirty="0" err="1" smtClean="0"/>
              <a:t>and</a:t>
            </a:r>
            <a:r>
              <a:rPr lang="nl-NL" altLang="en-US" sz="3400" dirty="0" smtClean="0"/>
              <a:t> </a:t>
            </a:r>
            <a:r>
              <a:rPr lang="nl-NL" altLang="en-US" sz="3400" dirty="0" err="1" smtClean="0"/>
              <a:t>vice</a:t>
            </a:r>
            <a:r>
              <a:rPr lang="nl-NL" altLang="en-US" sz="3400" dirty="0" smtClean="0"/>
              <a:t> versa: </a:t>
            </a:r>
            <a:r>
              <a:rPr lang="nl-NL" altLang="en-US" sz="3400" dirty="0" err="1" smtClean="0"/>
              <a:t>identity</a:t>
            </a:r>
            <a:r>
              <a:rPr lang="nl-NL" altLang="en-US" sz="3400" dirty="0" smtClean="0"/>
              <a:t> </a:t>
            </a:r>
            <a:r>
              <a:rPr lang="nl-NL" altLang="en-US" sz="3400" dirty="0" err="1" smtClean="0"/>
              <a:t>gives</a:t>
            </a:r>
            <a:r>
              <a:rPr lang="nl-NL" altLang="en-US" sz="3400" dirty="0" smtClean="0"/>
              <a:t> </a:t>
            </a:r>
            <a:r>
              <a:rPr lang="nl-NL" altLang="en-US" sz="3400" dirty="0" err="1" smtClean="0"/>
              <a:t>meaning</a:t>
            </a:r>
            <a:r>
              <a:rPr lang="nl-NL" altLang="en-US" sz="3400" dirty="0" smtClean="0"/>
              <a:t> </a:t>
            </a:r>
            <a:r>
              <a:rPr lang="nl-NL" altLang="en-US" sz="3400" dirty="0" err="1" smtClean="0"/>
              <a:t>and</a:t>
            </a:r>
            <a:r>
              <a:rPr lang="nl-NL" altLang="en-US" sz="3400" dirty="0" smtClean="0"/>
              <a:t> </a:t>
            </a:r>
            <a:r>
              <a:rPr lang="nl-NL" altLang="en-US" sz="3400" dirty="0" err="1" smtClean="0"/>
              <a:t>significance</a:t>
            </a:r>
            <a:r>
              <a:rPr lang="nl-NL" altLang="en-US" sz="3400" dirty="0" smtClean="0"/>
              <a:t> </a:t>
            </a:r>
            <a:r>
              <a:rPr lang="nl-NL" altLang="en-US" sz="3400" dirty="0" err="1" smtClean="0"/>
              <a:t>to</a:t>
            </a:r>
            <a:r>
              <a:rPr lang="nl-NL" altLang="en-US" sz="3400" dirty="0" smtClean="0"/>
              <a:t> </a:t>
            </a:r>
            <a:r>
              <a:rPr lang="nl-NL" altLang="en-US" sz="3400" dirty="0" err="1" smtClean="0"/>
              <a:t>places</a:t>
            </a:r>
            <a:r>
              <a:rPr lang="nl-NL" altLang="en-US" sz="3400" dirty="0" smtClean="0"/>
              <a:t>; </a:t>
            </a:r>
          </a:p>
          <a:p>
            <a:pPr eaLnBrk="1" fontAlgn="auto" hangingPunct="1">
              <a:spcAft>
                <a:spcPts val="0"/>
              </a:spcAft>
              <a:buFont typeface="Wingdings" panose="05000000000000000000" pitchFamily="2" charset="2"/>
              <a:buChar char="§"/>
              <a:defRPr/>
            </a:pPr>
            <a:r>
              <a:rPr lang="nl-NL" altLang="en-US" sz="3400" b="1" dirty="0" smtClean="0"/>
              <a:t>Identity</a:t>
            </a:r>
            <a:r>
              <a:rPr lang="nl-NL" altLang="en-US" sz="3400" dirty="0" smtClean="0"/>
              <a:t> is </a:t>
            </a:r>
            <a:r>
              <a:rPr lang="nl-NL" altLang="en-US" sz="3400" dirty="0" err="1" smtClean="0"/>
              <a:t>defined</a:t>
            </a:r>
            <a:r>
              <a:rPr lang="nl-NL" altLang="en-US" sz="3400" dirty="0" smtClean="0"/>
              <a:t> as </a:t>
            </a:r>
            <a:r>
              <a:rPr lang="nl-NL" altLang="en-US" sz="3400" dirty="0" err="1" smtClean="0"/>
              <a:t>dynamic</a:t>
            </a:r>
            <a:r>
              <a:rPr lang="nl-NL" altLang="en-US" sz="3400" dirty="0" smtClean="0"/>
              <a:t> </a:t>
            </a:r>
            <a:r>
              <a:rPr lang="nl-NL" altLang="en-US" sz="3400" dirty="0" err="1" smtClean="0"/>
              <a:t>and</a:t>
            </a:r>
            <a:r>
              <a:rPr lang="nl-NL" altLang="en-US" sz="3400" dirty="0" smtClean="0"/>
              <a:t> </a:t>
            </a:r>
            <a:r>
              <a:rPr lang="nl-NL" altLang="en-US" sz="3400" dirty="0" err="1" smtClean="0"/>
              <a:t>definitely</a:t>
            </a:r>
            <a:r>
              <a:rPr lang="nl-NL" altLang="en-US" sz="3400" dirty="0" smtClean="0"/>
              <a:t> NOT </a:t>
            </a:r>
            <a:r>
              <a:rPr lang="nl-NL" altLang="en-US" sz="3400" dirty="0" err="1" smtClean="0"/>
              <a:t>static</a:t>
            </a:r>
            <a:r>
              <a:rPr lang="nl-NL" altLang="en-US" sz="3400" dirty="0" smtClean="0"/>
              <a:t>. It </a:t>
            </a:r>
            <a:r>
              <a:rPr lang="nl-NL" altLang="en-US" sz="3400" dirty="0" err="1" smtClean="0"/>
              <a:t>can</a:t>
            </a:r>
            <a:r>
              <a:rPr lang="nl-NL" altLang="en-US" sz="3400" dirty="0" smtClean="0"/>
              <a:t> (</a:t>
            </a:r>
            <a:r>
              <a:rPr lang="nl-NL" altLang="en-US" sz="3400" dirty="0" err="1" smtClean="0"/>
              <a:t>be</a:t>
            </a:r>
            <a:r>
              <a:rPr lang="nl-NL" altLang="en-US" sz="3400" dirty="0" smtClean="0"/>
              <a:t>) change(d). </a:t>
            </a:r>
            <a:r>
              <a:rPr lang="nl-NL" altLang="en-US" sz="3400" dirty="0" err="1" smtClean="0"/>
              <a:t>And</a:t>
            </a:r>
            <a:r>
              <a:rPr lang="nl-NL" altLang="en-US" sz="3400" dirty="0" smtClean="0"/>
              <a:t> </a:t>
            </a:r>
            <a:r>
              <a:rPr lang="nl-NL" altLang="en-US" sz="3400" dirty="0" err="1" smtClean="0"/>
              <a:t>it</a:t>
            </a:r>
            <a:r>
              <a:rPr lang="nl-NL" altLang="en-US" sz="3400" dirty="0" smtClean="0"/>
              <a:t> </a:t>
            </a:r>
            <a:r>
              <a:rPr lang="nl-NL" altLang="en-US" sz="3400" dirty="0" err="1" smtClean="0"/>
              <a:t>can</a:t>
            </a:r>
            <a:r>
              <a:rPr lang="nl-NL" altLang="en-US" sz="3400" dirty="0" smtClean="0"/>
              <a:t> </a:t>
            </a:r>
            <a:r>
              <a:rPr lang="nl-NL" altLang="en-US" sz="3400" dirty="0" err="1" smtClean="0"/>
              <a:t>be</a:t>
            </a:r>
            <a:r>
              <a:rPr lang="nl-NL" altLang="en-US" sz="3400" dirty="0" smtClean="0"/>
              <a:t> </a:t>
            </a:r>
            <a:r>
              <a:rPr lang="nl-NL" altLang="en-US" sz="3400" dirty="0" err="1" smtClean="0"/>
              <a:t>negotiated</a:t>
            </a:r>
            <a:r>
              <a:rPr lang="nl-NL" altLang="en-US" sz="3400" dirty="0" smtClean="0"/>
              <a:t>;</a:t>
            </a:r>
          </a:p>
          <a:p>
            <a:pPr eaLnBrk="1" fontAlgn="auto" hangingPunct="1">
              <a:spcAft>
                <a:spcPts val="0"/>
              </a:spcAft>
              <a:buFont typeface="Wingdings" panose="05000000000000000000" pitchFamily="2" charset="2"/>
              <a:buChar char="§"/>
              <a:defRPr/>
            </a:pPr>
            <a:r>
              <a:rPr lang="nl-NL" altLang="en-US" sz="3400" b="1" dirty="0" smtClean="0"/>
              <a:t>Identity</a:t>
            </a:r>
            <a:r>
              <a:rPr lang="nl-NL" altLang="en-US" sz="3400" dirty="0" smtClean="0"/>
              <a:t> is a </a:t>
            </a:r>
            <a:r>
              <a:rPr lang="nl-NL" altLang="en-US" sz="3400" dirty="0" err="1" smtClean="0"/>
              <a:t>constructor</a:t>
            </a:r>
            <a:r>
              <a:rPr lang="nl-NL" altLang="en-US" sz="3400" dirty="0" smtClean="0"/>
              <a:t> of </a:t>
            </a:r>
            <a:r>
              <a:rPr lang="nl-NL" altLang="en-US" sz="3400" b="1" dirty="0" err="1" smtClean="0"/>
              <a:t>language</a:t>
            </a:r>
            <a:r>
              <a:rPr lang="nl-NL" altLang="en-US" sz="3400" dirty="0" smtClean="0"/>
              <a:t> </a:t>
            </a:r>
            <a:r>
              <a:rPr lang="nl-NL" altLang="en-US" sz="3400" dirty="0" err="1" smtClean="0"/>
              <a:t>and</a:t>
            </a:r>
            <a:r>
              <a:rPr lang="nl-NL" altLang="en-US" sz="3400" dirty="0" smtClean="0"/>
              <a:t> </a:t>
            </a:r>
            <a:r>
              <a:rPr lang="nl-NL" altLang="en-US" sz="3400" dirty="0" err="1" smtClean="0"/>
              <a:t>other</a:t>
            </a:r>
            <a:r>
              <a:rPr lang="nl-NL" altLang="en-US" sz="3400" dirty="0" smtClean="0"/>
              <a:t> </a:t>
            </a:r>
            <a:r>
              <a:rPr lang="nl-NL" altLang="en-US" sz="3400" dirty="0" err="1" smtClean="0"/>
              <a:t>cultural</a:t>
            </a:r>
            <a:r>
              <a:rPr lang="nl-NL" altLang="en-US" sz="3400" dirty="0" smtClean="0"/>
              <a:t> </a:t>
            </a:r>
            <a:r>
              <a:rPr lang="nl-NL" altLang="en-US" sz="3400" dirty="0" err="1" smtClean="0"/>
              <a:t>utterances</a:t>
            </a:r>
            <a:r>
              <a:rPr lang="nl-NL" altLang="en-US" sz="3400" dirty="0" smtClean="0"/>
              <a:t> </a:t>
            </a:r>
            <a:r>
              <a:rPr lang="nl-NL" altLang="en-US" sz="3400" dirty="0" err="1" smtClean="0"/>
              <a:t>which</a:t>
            </a:r>
            <a:r>
              <a:rPr lang="nl-NL" altLang="en-US" sz="3400" dirty="0" smtClean="0"/>
              <a:t> in turn construct </a:t>
            </a:r>
            <a:r>
              <a:rPr lang="nl-NL" altLang="en-US" sz="3400" b="1" dirty="0" err="1" smtClean="0"/>
              <a:t>identity</a:t>
            </a:r>
            <a:r>
              <a:rPr lang="nl-NL" altLang="en-US" sz="3400" dirty="0" smtClean="0"/>
              <a:t>;</a:t>
            </a:r>
          </a:p>
          <a:p>
            <a:pPr eaLnBrk="1" fontAlgn="auto" hangingPunct="1">
              <a:spcAft>
                <a:spcPts val="0"/>
              </a:spcAft>
              <a:buFont typeface="Wingdings" panose="05000000000000000000" pitchFamily="2" charset="2"/>
              <a:buChar char="§"/>
              <a:defRPr/>
            </a:pPr>
            <a:r>
              <a:rPr lang="nl-NL" altLang="en-US" sz="3400" dirty="0" smtClean="0"/>
              <a:t>The </a:t>
            </a:r>
            <a:r>
              <a:rPr lang="nl-NL" altLang="en-US" sz="3400" dirty="0" err="1" smtClean="0"/>
              <a:t>assignment</a:t>
            </a:r>
            <a:r>
              <a:rPr lang="nl-NL" altLang="en-US" sz="3400" dirty="0" smtClean="0"/>
              <a:t> of </a:t>
            </a:r>
            <a:r>
              <a:rPr lang="nl-NL" altLang="en-US" sz="3400" dirty="0" err="1" smtClean="0"/>
              <a:t>meaning</a:t>
            </a:r>
            <a:r>
              <a:rPr lang="nl-NL" altLang="en-US" sz="3400" dirty="0" smtClean="0"/>
              <a:t> </a:t>
            </a:r>
            <a:r>
              <a:rPr lang="nl-NL" altLang="en-US" sz="3400" dirty="0" err="1" smtClean="0"/>
              <a:t>to</a:t>
            </a:r>
            <a:r>
              <a:rPr lang="nl-NL" altLang="en-US" sz="3400" dirty="0" smtClean="0"/>
              <a:t> </a:t>
            </a:r>
            <a:r>
              <a:rPr lang="nl-NL" altLang="en-US" sz="3400" dirty="0" err="1" smtClean="0"/>
              <a:t>place</a:t>
            </a:r>
            <a:r>
              <a:rPr lang="nl-NL" altLang="en-US" sz="3400" dirty="0" smtClean="0"/>
              <a:t> never </a:t>
            </a:r>
            <a:r>
              <a:rPr lang="nl-NL" altLang="en-US" sz="3400" dirty="0" err="1" smtClean="0"/>
              <a:t>happens</a:t>
            </a:r>
            <a:r>
              <a:rPr lang="nl-NL" altLang="en-US" sz="3400" dirty="0" smtClean="0"/>
              <a:t> ‘</a:t>
            </a:r>
            <a:r>
              <a:rPr lang="nl-NL" altLang="en-US" sz="3400" dirty="0" err="1" smtClean="0"/>
              <a:t>just</a:t>
            </a:r>
            <a:r>
              <a:rPr lang="nl-NL" altLang="en-US" sz="3400" dirty="0" smtClean="0"/>
              <a:t> </a:t>
            </a:r>
            <a:r>
              <a:rPr lang="nl-NL" altLang="en-US" sz="3400" dirty="0" err="1" smtClean="0"/>
              <a:t>because</a:t>
            </a:r>
            <a:r>
              <a:rPr lang="nl-NL" altLang="en-US" sz="3400" dirty="0" smtClean="0"/>
              <a:t>’ or at random: </a:t>
            </a:r>
            <a:r>
              <a:rPr lang="nl-NL" altLang="en-US" sz="3400" dirty="0" err="1" smtClean="0"/>
              <a:t>not</a:t>
            </a:r>
            <a:r>
              <a:rPr lang="nl-NL" altLang="en-US" sz="3400" dirty="0" smtClean="0"/>
              <a:t> </a:t>
            </a:r>
            <a:r>
              <a:rPr lang="nl-NL" altLang="en-US" sz="3400" dirty="0" err="1" smtClean="0"/>
              <a:t>every</a:t>
            </a:r>
            <a:r>
              <a:rPr lang="nl-NL" altLang="en-US" sz="3400" dirty="0" smtClean="0"/>
              <a:t> </a:t>
            </a:r>
            <a:r>
              <a:rPr lang="nl-NL" altLang="en-US" sz="3400" b="1" dirty="0" err="1" smtClean="0"/>
              <a:t>place</a:t>
            </a:r>
            <a:r>
              <a:rPr lang="nl-NL" altLang="en-US" sz="3400" dirty="0" smtClean="0"/>
              <a:t> </a:t>
            </a:r>
            <a:r>
              <a:rPr lang="nl-NL" altLang="en-US" sz="3400" dirty="0" err="1" smtClean="0"/>
              <a:t>lends</a:t>
            </a:r>
            <a:r>
              <a:rPr lang="nl-NL" altLang="en-US" sz="3400" dirty="0" smtClean="0"/>
              <a:t> </a:t>
            </a:r>
            <a:r>
              <a:rPr lang="nl-NL" altLang="en-US" sz="3400" dirty="0" err="1" smtClean="0"/>
              <a:t>itself</a:t>
            </a:r>
            <a:r>
              <a:rPr lang="nl-NL" altLang="en-US" sz="3400" dirty="0" smtClean="0"/>
              <a:t> </a:t>
            </a:r>
            <a:r>
              <a:rPr lang="nl-NL" altLang="en-US" sz="3400" dirty="0" err="1" smtClean="0"/>
              <a:t>to</a:t>
            </a:r>
            <a:r>
              <a:rPr lang="nl-NL" altLang="en-US" sz="3400" dirty="0" smtClean="0"/>
              <a:t> </a:t>
            </a:r>
            <a:r>
              <a:rPr lang="nl-NL" altLang="en-US" sz="3400" dirty="0" err="1" smtClean="0"/>
              <a:t>every</a:t>
            </a:r>
            <a:r>
              <a:rPr lang="nl-NL" altLang="en-US" sz="3400" dirty="0" smtClean="0"/>
              <a:t> kind of </a:t>
            </a:r>
            <a:r>
              <a:rPr lang="nl-NL" altLang="en-US" sz="3400" b="1" dirty="0" err="1" smtClean="0"/>
              <a:t>language</a:t>
            </a:r>
            <a:r>
              <a:rPr lang="nl-NL" altLang="en-US" sz="3400" dirty="0" smtClean="0"/>
              <a:t> </a:t>
            </a:r>
            <a:r>
              <a:rPr lang="nl-NL" altLang="en-US" sz="3400" dirty="0" err="1" smtClean="0"/>
              <a:t>use</a:t>
            </a:r>
            <a:r>
              <a:rPr lang="nl-NL" altLang="en-US" sz="3400" dirty="0" smtClean="0"/>
              <a:t>, </a:t>
            </a:r>
            <a:r>
              <a:rPr lang="nl-NL" altLang="en-US" sz="3400" dirty="0" err="1" smtClean="0"/>
              <a:t>and</a:t>
            </a:r>
            <a:r>
              <a:rPr lang="nl-NL" altLang="en-US" sz="3400" dirty="0" smtClean="0"/>
              <a:t> </a:t>
            </a:r>
            <a:r>
              <a:rPr lang="nl-NL" altLang="en-US" sz="3400" dirty="0" err="1" smtClean="0"/>
              <a:t>vice</a:t>
            </a:r>
            <a:r>
              <a:rPr lang="nl-NL" altLang="en-US" sz="3400" dirty="0" smtClean="0"/>
              <a:t> versa</a:t>
            </a:r>
          </a:p>
          <a:p>
            <a:pPr marL="0" indent="0" eaLnBrk="1" fontAlgn="auto" hangingPunct="1">
              <a:spcAft>
                <a:spcPts val="0"/>
              </a:spcAft>
              <a:buFont typeface="Arial" charset="0"/>
              <a:buNone/>
              <a:defRPr/>
            </a:pPr>
            <a:endParaRPr lang="nl-NL" altLang="en-US" sz="3400" dirty="0" smtClean="0">
              <a:solidFill>
                <a:srgbClr val="FF0000"/>
              </a:solidFill>
            </a:endParaRPr>
          </a:p>
          <a:p>
            <a:pPr marL="0" indent="0" eaLnBrk="1" fontAlgn="auto" hangingPunct="1">
              <a:spcAft>
                <a:spcPts val="0"/>
              </a:spcAft>
              <a:buFont typeface="Arial" charset="0"/>
              <a:buNone/>
              <a:defRPr/>
            </a:pPr>
            <a:endParaRPr lang="en-US" altLang="en-US" sz="1300" dirty="0" smtClean="0">
              <a:solidFill>
                <a:srgbClr val="FF0000"/>
              </a:solidFill>
            </a:endParaRPr>
          </a:p>
          <a:p>
            <a:pPr marL="0" indent="0" eaLnBrk="1" fontAlgn="auto" hangingPunct="1">
              <a:spcAft>
                <a:spcPts val="0"/>
              </a:spcAft>
              <a:buFont typeface="Arial" charset="0"/>
              <a:buNone/>
              <a:defRPr/>
            </a:pPr>
            <a:endParaRPr lang="nl-NL" altLang="en-US" sz="1300" dirty="0" smtClean="0">
              <a:solidFill>
                <a:srgbClr val="FF0000"/>
              </a:solidFill>
            </a:endParaRPr>
          </a:p>
          <a:p>
            <a:pPr marL="0" indent="0" eaLnBrk="1" fontAlgn="auto" hangingPunct="1">
              <a:spcAft>
                <a:spcPts val="0"/>
              </a:spcAft>
              <a:buFont typeface="Arial" charset="0"/>
              <a:buNone/>
              <a:defRPr/>
            </a:pPr>
            <a:endParaRPr lang="nl-NL" altLang="en-US" sz="1300" dirty="0" smtClean="0">
              <a:solidFill>
                <a:srgbClr val="FF0000"/>
              </a:solidFill>
            </a:endParaRPr>
          </a:p>
          <a:p>
            <a:pPr marL="0" indent="0" algn="r" eaLnBrk="1" fontAlgn="auto" hangingPunct="1">
              <a:spcAft>
                <a:spcPts val="0"/>
              </a:spcAft>
              <a:buFont typeface="Arial" charset="0"/>
              <a:buNone/>
              <a:defRPr/>
            </a:pPr>
            <a:r>
              <a:rPr lang="nl-NL" altLang="en-US" sz="1600" dirty="0" smtClean="0"/>
              <a:t>(e.g. </a:t>
            </a:r>
            <a:r>
              <a:rPr lang="nl-NL" altLang="en-US" sz="1600" dirty="0" err="1" smtClean="0"/>
              <a:t>Auer</a:t>
            </a:r>
            <a:r>
              <a:rPr lang="nl-NL" altLang="en-US" sz="1600" dirty="0" smtClean="0"/>
              <a:t> 1998; Blommaert </a:t>
            </a:r>
            <a:r>
              <a:rPr lang="nl-NL" altLang="en-US" sz="1600" dirty="0" err="1" smtClean="0"/>
              <a:t>Bucholtz</a:t>
            </a:r>
            <a:r>
              <a:rPr lang="nl-NL" altLang="en-US" sz="1600" dirty="0" smtClean="0"/>
              <a:t> 2004; </a:t>
            </a:r>
            <a:r>
              <a:rPr lang="nl-NL" altLang="en-US" sz="1600" dirty="0" err="1" smtClean="0"/>
              <a:t>LePage</a:t>
            </a:r>
            <a:r>
              <a:rPr lang="nl-NL" altLang="en-US" sz="1600" dirty="0" smtClean="0"/>
              <a:t> </a:t>
            </a:r>
            <a:r>
              <a:rPr lang="nl-NL" altLang="en-US" sz="1600" dirty="0" err="1" smtClean="0"/>
              <a:t>and</a:t>
            </a:r>
            <a:r>
              <a:rPr lang="nl-NL" altLang="en-US" sz="1600" dirty="0" smtClean="0"/>
              <a:t> </a:t>
            </a:r>
            <a:r>
              <a:rPr lang="nl-NL" altLang="en-US" sz="1600" dirty="0" err="1" smtClean="0"/>
              <a:t>Tabouret</a:t>
            </a:r>
            <a:r>
              <a:rPr lang="nl-NL" altLang="en-US" sz="1600" dirty="0" smtClean="0"/>
              <a:t>-Keller 1985; Eckert 2000, </a:t>
            </a:r>
            <a:r>
              <a:rPr lang="nl-NL" altLang="en-US" sz="1600" dirty="0" err="1" smtClean="0"/>
              <a:t>Rampton</a:t>
            </a:r>
            <a:r>
              <a:rPr lang="nl-NL" altLang="en-US" sz="1600" dirty="0" smtClean="0"/>
              <a:t> 1995). </a:t>
            </a:r>
          </a:p>
        </p:txBody>
      </p:sp>
      <p:sp>
        <p:nvSpPr>
          <p:cNvPr id="45059" name="Title 1"/>
          <p:cNvSpPr>
            <a:spLocks noGrp="1"/>
          </p:cNvSpPr>
          <p:nvPr>
            <p:ph type="title"/>
          </p:nvPr>
        </p:nvSpPr>
        <p:spPr>
          <a:xfrm>
            <a:off x="1835150" y="115888"/>
            <a:ext cx="6408738" cy="885825"/>
          </a:xfrm>
        </p:spPr>
        <p:txBody>
          <a:bodyPr/>
          <a:lstStyle/>
          <a:p>
            <a:pPr eaLnBrk="1" hangingPunct="1"/>
            <a:r>
              <a:rPr lang="nl-NL" altLang="en-US" sz="3200" b="1" dirty="0" err="1" smtClean="0"/>
              <a:t>Main</a:t>
            </a:r>
            <a:r>
              <a:rPr lang="nl-NL" altLang="en-US" sz="3200" b="1" dirty="0" smtClean="0"/>
              <a:t> </a:t>
            </a:r>
            <a:r>
              <a:rPr lang="nl-NL" altLang="en-US" sz="3200" b="1" dirty="0" err="1" smtClean="0"/>
              <a:t>conclusions</a:t>
            </a:r>
            <a:r>
              <a:rPr lang="nl-NL" altLang="en-US" sz="3200" dirty="0" smtClean="0"/>
              <a:t/>
            </a:r>
            <a:br>
              <a:rPr lang="nl-NL" altLang="en-US" sz="3200" dirty="0" smtClean="0"/>
            </a:br>
            <a:r>
              <a:rPr lang="en-US" altLang="en-US" sz="2800" dirty="0" smtClean="0"/>
              <a:t>where geography and linguistics meet</a:t>
            </a:r>
            <a:endParaRPr lang="nl-NL" alt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356100" y="239713"/>
            <a:ext cx="4491038" cy="596900"/>
          </a:xfrm>
        </p:spPr>
        <p:txBody>
          <a:bodyPr/>
          <a:lstStyle/>
          <a:p>
            <a:r>
              <a:rPr lang="nl-NL" altLang="nl-NL" sz="4000" i="1" smtClean="0"/>
              <a:t>References</a:t>
            </a:r>
          </a:p>
        </p:txBody>
      </p:sp>
      <p:sp>
        <p:nvSpPr>
          <p:cNvPr id="2" name="TextBox 1"/>
          <p:cNvSpPr txBox="1"/>
          <p:nvPr/>
        </p:nvSpPr>
        <p:spPr>
          <a:xfrm>
            <a:off x="827088" y="1454150"/>
            <a:ext cx="7345362" cy="4093428"/>
          </a:xfrm>
          <a:prstGeom prst="rect">
            <a:avLst/>
          </a:prstGeom>
          <a:noFill/>
        </p:spPr>
        <p:txBody>
          <a:bodyPr>
            <a:spAutoFit/>
          </a:bodyPr>
          <a:lstStyle/>
          <a:p>
            <a:pPr marL="342900" indent="-342900">
              <a:buFont typeface="Wingdings" panose="05000000000000000000" pitchFamily="2" charset="2"/>
              <a:buChar char="§"/>
              <a:defRPr/>
            </a:pPr>
            <a:r>
              <a:rPr lang="en-US" sz="2000" dirty="0">
                <a:latin typeface="+mn-lt"/>
              </a:rPr>
              <a:t>Auer (1998)</a:t>
            </a:r>
          </a:p>
          <a:p>
            <a:pPr marL="342900" indent="-342900">
              <a:buFont typeface="Wingdings" panose="05000000000000000000" pitchFamily="2" charset="2"/>
              <a:buChar char="§"/>
              <a:defRPr/>
            </a:pPr>
            <a:r>
              <a:rPr lang="en-US" sz="2000" dirty="0" err="1">
                <a:latin typeface="+mn-lt"/>
              </a:rPr>
              <a:t>Blommaert</a:t>
            </a:r>
            <a:r>
              <a:rPr lang="en-US" sz="2000" dirty="0">
                <a:latin typeface="+mn-lt"/>
              </a:rPr>
              <a:t> (2010)</a:t>
            </a:r>
          </a:p>
          <a:p>
            <a:pPr marL="342900" indent="-342900">
              <a:buFont typeface="Wingdings" panose="05000000000000000000" pitchFamily="2" charset="2"/>
              <a:buChar char="§"/>
              <a:defRPr/>
            </a:pPr>
            <a:r>
              <a:rPr lang="en-US" sz="2000" dirty="0" err="1">
                <a:latin typeface="+mn-lt"/>
              </a:rPr>
              <a:t>Bucholtz</a:t>
            </a:r>
            <a:r>
              <a:rPr lang="en-US" sz="2000" dirty="0">
                <a:latin typeface="+mn-lt"/>
              </a:rPr>
              <a:t> and Hall (2004) </a:t>
            </a:r>
          </a:p>
          <a:p>
            <a:pPr marL="342900" indent="-342900">
              <a:buFont typeface="Wingdings" panose="05000000000000000000" pitchFamily="2" charset="2"/>
              <a:buChar char="§"/>
              <a:defRPr/>
            </a:pPr>
            <a:r>
              <a:rPr lang="en-US" sz="2000" dirty="0">
                <a:latin typeface="+mn-lt"/>
              </a:rPr>
              <a:t>Eckert (2000, 2008)</a:t>
            </a:r>
          </a:p>
          <a:p>
            <a:pPr marL="342900" indent="-342900">
              <a:buFont typeface="Wingdings" panose="05000000000000000000" pitchFamily="2" charset="2"/>
              <a:buChar char="§"/>
              <a:defRPr/>
            </a:pPr>
            <a:r>
              <a:rPr lang="en-US" sz="2000" dirty="0" err="1">
                <a:latin typeface="+mn-lt"/>
              </a:rPr>
              <a:t>Iveson</a:t>
            </a:r>
            <a:r>
              <a:rPr lang="en-US" sz="2000" dirty="0">
                <a:latin typeface="+mn-lt"/>
              </a:rPr>
              <a:t> (2007)</a:t>
            </a:r>
          </a:p>
          <a:p>
            <a:pPr marL="342900" indent="-342900">
              <a:buFont typeface="Wingdings" panose="05000000000000000000" pitchFamily="2" charset="2"/>
              <a:buChar char="§"/>
              <a:defRPr/>
            </a:pPr>
            <a:r>
              <a:rPr lang="en-US" sz="2000" dirty="0" err="1">
                <a:latin typeface="+mn-lt"/>
              </a:rPr>
              <a:t>LePage</a:t>
            </a:r>
            <a:r>
              <a:rPr lang="en-US" sz="2000" dirty="0">
                <a:latin typeface="+mn-lt"/>
              </a:rPr>
              <a:t> and </a:t>
            </a:r>
            <a:r>
              <a:rPr lang="en-US" sz="2000" dirty="0" err="1">
                <a:latin typeface="+mn-lt"/>
              </a:rPr>
              <a:t>Tabouret</a:t>
            </a:r>
            <a:r>
              <a:rPr lang="en-US" sz="2000" dirty="0">
                <a:latin typeface="+mn-lt"/>
              </a:rPr>
              <a:t>-Keller (1985)</a:t>
            </a:r>
          </a:p>
          <a:p>
            <a:pPr marL="342900" indent="-342900">
              <a:buFont typeface="Wingdings" panose="05000000000000000000" pitchFamily="2" charset="2"/>
              <a:buChar char="§"/>
              <a:defRPr/>
            </a:pPr>
            <a:r>
              <a:rPr lang="en-US" sz="2000" dirty="0" err="1">
                <a:latin typeface="+mn-lt"/>
              </a:rPr>
              <a:t>Lofland</a:t>
            </a:r>
            <a:r>
              <a:rPr lang="en-US" sz="2000" dirty="0">
                <a:latin typeface="+mn-lt"/>
              </a:rPr>
              <a:t> (1973)</a:t>
            </a:r>
          </a:p>
          <a:p>
            <a:pPr marL="342900" indent="-342900">
              <a:buFont typeface="Wingdings" panose="05000000000000000000" pitchFamily="2" charset="2"/>
              <a:buChar char="§"/>
              <a:defRPr/>
            </a:pPr>
            <a:r>
              <a:rPr lang="en-US" sz="2000" dirty="0">
                <a:latin typeface="+mn-lt"/>
              </a:rPr>
              <a:t>Pickering et al (2012)</a:t>
            </a:r>
          </a:p>
          <a:p>
            <a:pPr marL="342900" indent="-342900">
              <a:buFont typeface="Wingdings" panose="05000000000000000000" pitchFamily="2" charset="2"/>
              <a:buChar char="§"/>
              <a:defRPr/>
            </a:pPr>
            <a:r>
              <a:rPr lang="en-US" sz="2000" dirty="0" err="1">
                <a:latin typeface="+mn-lt"/>
              </a:rPr>
              <a:t>Rampton</a:t>
            </a:r>
            <a:r>
              <a:rPr lang="en-US" sz="2000" dirty="0">
                <a:latin typeface="+mn-lt"/>
              </a:rPr>
              <a:t> (1995)</a:t>
            </a:r>
          </a:p>
          <a:p>
            <a:pPr marL="342900" indent="-342900">
              <a:buFont typeface="Wingdings" panose="05000000000000000000" pitchFamily="2" charset="2"/>
              <a:buChar char="§"/>
              <a:defRPr/>
            </a:pPr>
            <a:r>
              <a:rPr lang="en-US" sz="2000" dirty="0">
                <a:latin typeface="+mn-lt"/>
              </a:rPr>
              <a:t>Sennett (1978)</a:t>
            </a:r>
          </a:p>
          <a:p>
            <a:pPr marL="342900" indent="-342900">
              <a:buFont typeface="Wingdings" panose="05000000000000000000" pitchFamily="2" charset="2"/>
              <a:buChar char="§"/>
              <a:defRPr/>
            </a:pPr>
            <a:r>
              <a:rPr lang="en-US" sz="2000" dirty="0">
                <a:latin typeface="+mn-lt"/>
              </a:rPr>
              <a:t>Valentine et al. (2008) </a:t>
            </a:r>
          </a:p>
          <a:p>
            <a:pPr marL="342900" indent="-342900">
              <a:buFont typeface="Wingdings" panose="05000000000000000000" pitchFamily="2" charset="2"/>
              <a:buChar char="§"/>
              <a:defRPr/>
            </a:pPr>
            <a:r>
              <a:rPr lang="en-US" sz="2000" dirty="0" err="1">
                <a:latin typeface="+mn-lt"/>
              </a:rPr>
              <a:t>Woolard</a:t>
            </a:r>
            <a:r>
              <a:rPr lang="en-US" sz="2000" dirty="0">
                <a:latin typeface="+mn-lt"/>
              </a:rPr>
              <a:t> (2008)</a:t>
            </a:r>
          </a:p>
          <a:p>
            <a:pPr marL="342900" indent="-342900">
              <a:buFont typeface="Wingdings" panose="05000000000000000000" pitchFamily="2" charset="2"/>
              <a:buChar char="§"/>
              <a:defRPr/>
            </a:pPr>
            <a:r>
              <a:rPr lang="en-US" sz="2000" dirty="0" err="1">
                <a:latin typeface="+mn-lt"/>
              </a:rPr>
              <a:t>Zukin</a:t>
            </a:r>
            <a:r>
              <a:rPr lang="en-US" sz="2000" dirty="0">
                <a:latin typeface="+mn-lt"/>
              </a:rPr>
              <a:t> (1995)</a:t>
            </a:r>
            <a:endParaRPr lang="nl-NL" sz="20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100" y="260350"/>
            <a:ext cx="4248150" cy="668338"/>
          </a:xfrm>
        </p:spPr>
        <p:txBody>
          <a:bodyPr/>
          <a:lstStyle/>
          <a:p>
            <a:pPr defTabSz="455333">
              <a:defRPr/>
            </a:pPr>
            <a:r>
              <a:rPr lang="nl-NL" altLang="nl-NL" sz="4000" b="1" dirty="0" err="1" smtClean="0">
                <a:solidFill>
                  <a:prstClr val="black"/>
                </a:solidFill>
                <a:latin typeface="Calibri"/>
                <a:ea typeface="+mj-ea"/>
                <a:cs typeface="+mj-cs"/>
              </a:rPr>
              <a:t>Structure</a:t>
            </a:r>
            <a:endParaRPr lang="nl-NL" sz="4000" b="1" dirty="0"/>
          </a:p>
        </p:txBody>
      </p:sp>
      <p:sp>
        <p:nvSpPr>
          <p:cNvPr id="26628" name="Content Placeholder 2"/>
          <p:cNvSpPr txBox="1">
            <a:spLocks/>
          </p:cNvSpPr>
          <p:nvPr/>
        </p:nvSpPr>
        <p:spPr bwMode="auto">
          <a:xfrm>
            <a:off x="992188" y="1772816"/>
            <a:ext cx="7473950" cy="4205287"/>
          </a:xfrm>
          <a:prstGeom prst="rect">
            <a:avLst/>
          </a:prstGeom>
          <a:noFill/>
          <a:ln w="9525">
            <a:noFill/>
            <a:miter lim="800000"/>
            <a:headEnd/>
            <a:tailEnd/>
          </a:ln>
        </p:spPr>
        <p:txBody>
          <a:bodyPr/>
          <a:lstStyle/>
          <a:p>
            <a:pPr marL="341313" indent="-341313" defTabSz="454025" eaLnBrk="1" hangingPunct="1">
              <a:spcBef>
                <a:spcPct val="20000"/>
              </a:spcBef>
              <a:buFont typeface="Wingdings" pitchFamily="2" charset="2"/>
              <a:buChar char="§"/>
            </a:pPr>
            <a:r>
              <a:rPr lang="en-US" altLang="nl-NL" sz="3200" dirty="0">
                <a:latin typeface="Calibri" pitchFamily="34" charset="0"/>
                <a:ea typeface="ＭＳ Ｐゴシック" pitchFamily="34" charset="-128"/>
              </a:rPr>
              <a:t>Project background</a:t>
            </a:r>
          </a:p>
          <a:p>
            <a:pPr marL="341313" indent="-341313" defTabSz="454025" eaLnBrk="1" hangingPunct="1">
              <a:spcBef>
                <a:spcPct val="20000"/>
              </a:spcBef>
              <a:buFont typeface="Wingdings" pitchFamily="2" charset="2"/>
              <a:buChar char="§"/>
            </a:pPr>
            <a:r>
              <a:rPr lang="en-US" altLang="nl-NL" sz="3200" dirty="0">
                <a:latin typeface="Calibri" pitchFamily="34" charset="0"/>
                <a:ea typeface="ＭＳ Ｐゴシック" pitchFamily="34" charset="-128"/>
              </a:rPr>
              <a:t>Research questions</a:t>
            </a:r>
          </a:p>
          <a:p>
            <a:pPr marL="341313" indent="-341313" defTabSz="454025" eaLnBrk="1" hangingPunct="1">
              <a:spcBef>
                <a:spcPct val="20000"/>
              </a:spcBef>
              <a:buFont typeface="Wingdings" pitchFamily="2" charset="2"/>
              <a:buChar char="§"/>
            </a:pPr>
            <a:r>
              <a:rPr lang="en-US" altLang="nl-NL" sz="3200" dirty="0">
                <a:latin typeface="Calibri" pitchFamily="34" charset="0"/>
                <a:ea typeface="ＭＳ Ｐゴシック" pitchFamily="34" charset="-128"/>
              </a:rPr>
              <a:t>Relation Language - urban space </a:t>
            </a:r>
          </a:p>
          <a:p>
            <a:pPr marL="341313" indent="-341313" defTabSz="454025" eaLnBrk="1" hangingPunct="1">
              <a:spcBef>
                <a:spcPct val="20000"/>
              </a:spcBef>
              <a:buFont typeface="Wingdings" pitchFamily="2" charset="2"/>
              <a:buChar char="§"/>
            </a:pPr>
            <a:r>
              <a:rPr lang="en-US" altLang="nl-NL" sz="3200" dirty="0">
                <a:latin typeface="Calibri" pitchFamily="34" charset="0"/>
                <a:ea typeface="ＭＳ Ｐゴシック" pitchFamily="34" charset="-128"/>
              </a:rPr>
              <a:t>Research: </a:t>
            </a:r>
          </a:p>
          <a:p>
            <a:pPr marL="739775" lvl="1" indent="-284163" defTabSz="454025" eaLnBrk="1" hangingPunct="1">
              <a:spcBef>
                <a:spcPct val="20000"/>
              </a:spcBef>
              <a:buFontTx/>
              <a:buChar char="-"/>
            </a:pPr>
            <a:r>
              <a:rPr lang="en-US" altLang="nl-NL" sz="2800" dirty="0">
                <a:latin typeface="Calibri" pitchFamily="34" charset="0"/>
                <a:ea typeface="ＭＳ Ｐゴシック" pitchFamily="34" charset="-128"/>
              </a:rPr>
              <a:t>Interviews in an urban park in Utrecht</a:t>
            </a:r>
          </a:p>
          <a:p>
            <a:pPr marL="739775" lvl="1" indent="-284163" defTabSz="454025" eaLnBrk="1" hangingPunct="1">
              <a:spcBef>
                <a:spcPct val="20000"/>
              </a:spcBef>
              <a:buFontTx/>
              <a:buChar char="-"/>
            </a:pPr>
            <a:r>
              <a:rPr lang="en-US" altLang="nl-NL" sz="2800" dirty="0">
                <a:latin typeface="Calibri" pitchFamily="34" charset="0"/>
                <a:ea typeface="ＭＳ Ｐゴシック" pitchFamily="34" charset="-128"/>
              </a:rPr>
              <a:t>Focus groups with young people</a:t>
            </a:r>
          </a:p>
          <a:p>
            <a:pPr marL="341313" indent="-341313" defTabSz="454025" eaLnBrk="1" hangingPunct="1">
              <a:spcBef>
                <a:spcPct val="20000"/>
              </a:spcBef>
              <a:buFont typeface="Wingdings" pitchFamily="2" charset="2"/>
              <a:buChar char="§"/>
            </a:pPr>
            <a:r>
              <a:rPr lang="en-US" altLang="nl-NL" sz="3200" dirty="0">
                <a:latin typeface="Calibri" pitchFamily="34" charset="0"/>
                <a:ea typeface="ＭＳ Ｐゴシック" pitchFamily="34" charset="-128"/>
              </a:rPr>
              <a:t>Conclusions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txBox="1">
            <a:spLocks/>
          </p:cNvSpPr>
          <p:nvPr/>
        </p:nvSpPr>
        <p:spPr bwMode="auto">
          <a:xfrm>
            <a:off x="900113" y="1628775"/>
            <a:ext cx="7797800" cy="4824413"/>
          </a:xfrm>
          <a:prstGeom prst="rect">
            <a:avLst/>
          </a:prstGeom>
          <a:noFill/>
          <a:ln w="9525">
            <a:noFill/>
            <a:miter lim="800000"/>
            <a:headEnd/>
            <a:tailEnd/>
          </a:ln>
        </p:spPr>
        <p:txBody>
          <a:bodyPr/>
          <a:lstStyle/>
          <a:p>
            <a:pPr marL="341313" indent="-341313" defTabSz="454025" eaLnBrk="1" hangingPunct="1">
              <a:spcBef>
                <a:spcPct val="20000"/>
              </a:spcBef>
              <a:buFont typeface="Arial" charset="0"/>
              <a:buChar char="•"/>
            </a:pPr>
            <a:r>
              <a:rPr lang="nl-NL" altLang="nl-NL" sz="2800" dirty="0">
                <a:latin typeface="Calibri" pitchFamily="34" charset="0"/>
                <a:ea typeface="ＭＳ Ｐゴシック" pitchFamily="34" charset="-128"/>
              </a:rPr>
              <a:t>In </a:t>
            </a:r>
            <a:r>
              <a:rPr lang="nl-NL" altLang="nl-NL" sz="2800" i="1" dirty="0" err="1">
                <a:latin typeface="Calibri" pitchFamily="34" charset="0"/>
                <a:ea typeface="ＭＳ Ｐゴシック" pitchFamily="34" charset="-128"/>
              </a:rPr>
              <a:t>sociolinguistics</a:t>
            </a:r>
            <a:r>
              <a:rPr lang="nl-NL" altLang="nl-NL" sz="2800" dirty="0">
                <a:latin typeface="Calibri" pitchFamily="34" charset="0"/>
                <a:ea typeface="ＭＳ Ｐゴシック" pitchFamily="34" charset="-128"/>
              </a:rPr>
              <a:t>: a </a:t>
            </a:r>
            <a:r>
              <a:rPr lang="nl-NL" altLang="nl-NL" sz="2800" dirty="0" err="1">
                <a:latin typeface="Calibri" pitchFamily="34" charset="0"/>
                <a:ea typeface="ＭＳ Ｐゴシック" pitchFamily="34" charset="-128"/>
              </a:rPr>
              <a:t>growing</a:t>
            </a:r>
            <a:r>
              <a:rPr lang="nl-NL" altLang="nl-NL" sz="2800" dirty="0">
                <a:latin typeface="Calibri" pitchFamily="34" charset="0"/>
                <a:ea typeface="ＭＳ Ｐゴシック" pitchFamily="34" charset="-128"/>
              </a:rPr>
              <a:t> interest in ‘</a:t>
            </a:r>
            <a:r>
              <a:rPr lang="nl-NL" altLang="nl-NL" sz="2800" dirty="0" err="1">
                <a:latin typeface="Calibri" pitchFamily="34" charset="0"/>
                <a:ea typeface="ＭＳ Ｐゴシック" pitchFamily="34" charset="-128"/>
              </a:rPr>
              <a:t>language</a:t>
            </a:r>
            <a:r>
              <a:rPr lang="nl-NL" altLang="nl-NL" sz="2800" dirty="0">
                <a:latin typeface="Calibri" pitchFamily="34" charset="0"/>
                <a:ea typeface="ＭＳ Ｐゴシック" pitchFamily="34" charset="-128"/>
              </a:rPr>
              <a:t> in </a:t>
            </a:r>
            <a:r>
              <a:rPr lang="nl-NL" altLang="nl-NL" sz="2800" dirty="0" err="1">
                <a:latin typeface="Calibri" pitchFamily="34" charset="0"/>
                <a:ea typeface="ＭＳ Ｐゴシック" pitchFamily="34" charset="-128"/>
              </a:rPr>
              <a:t>the</a:t>
            </a:r>
            <a:r>
              <a:rPr lang="nl-NL" altLang="nl-NL" sz="2800" dirty="0">
                <a:latin typeface="Calibri" pitchFamily="34" charset="0"/>
                <a:ea typeface="ＭＳ Ｐゴシック" pitchFamily="34" charset="-128"/>
              </a:rPr>
              <a:t> city’, ‘</a:t>
            </a:r>
            <a:r>
              <a:rPr lang="nl-NL" altLang="nl-NL" sz="2800" dirty="0" err="1">
                <a:latin typeface="Calibri" pitchFamily="34" charset="0"/>
                <a:ea typeface="ＭＳ Ｐゴシック" pitchFamily="34" charset="-128"/>
              </a:rPr>
              <a:t>urban</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multilingualism</a:t>
            </a:r>
            <a:r>
              <a:rPr lang="nl-NL" altLang="nl-NL" sz="2800" dirty="0">
                <a:latin typeface="Calibri" pitchFamily="34" charset="0"/>
                <a:ea typeface="ＭＳ Ｐゴシック" pitchFamily="34" charset="-128"/>
              </a:rPr>
              <a:t>’, without basic </a:t>
            </a:r>
            <a:r>
              <a:rPr lang="nl-NL" altLang="nl-NL" sz="2800" dirty="0" err="1">
                <a:latin typeface="Calibri" pitchFamily="34" charset="0"/>
                <a:ea typeface="ＭＳ Ｐゴシック" pitchFamily="34" charset="-128"/>
              </a:rPr>
              <a:t>knowledge</a:t>
            </a:r>
            <a:r>
              <a:rPr lang="nl-NL" altLang="nl-NL" sz="2800" dirty="0">
                <a:latin typeface="Calibri" pitchFamily="34" charset="0"/>
                <a:ea typeface="ＭＳ Ｐゴシック" pitchFamily="34" charset="-128"/>
              </a:rPr>
              <a:t> of </a:t>
            </a:r>
            <a:r>
              <a:rPr lang="nl-NL" altLang="nl-NL" sz="2800" dirty="0" err="1">
                <a:latin typeface="Calibri" pitchFamily="34" charset="0"/>
                <a:ea typeface="ＭＳ Ｐゴシック" pitchFamily="34" charset="-128"/>
              </a:rPr>
              <a:t>urban</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geography</a:t>
            </a:r>
            <a:r>
              <a:rPr lang="nl-NL" altLang="nl-NL" sz="2800" dirty="0">
                <a:latin typeface="Calibri" pitchFamily="34" charset="0"/>
                <a:ea typeface="ＭＳ Ｐゴシック" pitchFamily="34" charset="-128"/>
              </a:rPr>
              <a:t> (‘wallpaper</a:t>
            </a:r>
            <a:r>
              <a:rPr lang="nl-NL" altLang="nl-NL" sz="2800" dirty="0" smtClean="0">
                <a:latin typeface="Calibri" pitchFamily="34" charset="0"/>
                <a:ea typeface="ＭＳ Ｐゴシック" pitchFamily="34" charset="-128"/>
              </a:rPr>
              <a:t>’)</a:t>
            </a:r>
          </a:p>
          <a:p>
            <a:pPr marL="341313" indent="-341313" defTabSz="454025" eaLnBrk="1" hangingPunct="1">
              <a:spcBef>
                <a:spcPct val="20000"/>
              </a:spcBef>
              <a:buFont typeface="Arial" charset="0"/>
              <a:buChar char="•"/>
            </a:pPr>
            <a:r>
              <a:rPr lang="nl-NL" altLang="nl-NL" sz="2800" i="1" dirty="0" smtClean="0">
                <a:latin typeface="Calibri" pitchFamily="34" charset="0"/>
                <a:ea typeface="ＭＳ Ｐゴシック" pitchFamily="34" charset="-128"/>
              </a:rPr>
              <a:t>Urban </a:t>
            </a:r>
            <a:r>
              <a:rPr lang="nl-NL" altLang="nl-NL" sz="2800" i="1" dirty="0" err="1">
                <a:latin typeface="Calibri" pitchFamily="34" charset="0"/>
                <a:ea typeface="ＭＳ Ｐゴシック" pitchFamily="34" charset="-128"/>
              </a:rPr>
              <a:t>Geography</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the</a:t>
            </a:r>
            <a:r>
              <a:rPr lang="nl-NL" altLang="nl-NL" sz="2800" dirty="0">
                <a:latin typeface="Calibri" pitchFamily="34" charset="0"/>
                <a:ea typeface="ＭＳ Ｐゴシック" pitchFamily="34" charset="-128"/>
              </a:rPr>
              <a:t> </a:t>
            </a:r>
            <a:r>
              <a:rPr lang="en-US" altLang="nl-NL" sz="2800" dirty="0">
                <a:latin typeface="Calibri" pitchFamily="34" charset="0"/>
                <a:ea typeface="ＭＳ Ｐゴシック" pitchFamily="34" charset="-128"/>
              </a:rPr>
              <a:t>way in which cities are used, and experienced by different users/ user groups; meaning of </a:t>
            </a:r>
            <a:r>
              <a:rPr lang="en-US" altLang="nl-NL" sz="2800" dirty="0" err="1">
                <a:latin typeface="Calibri" pitchFamily="34" charset="0"/>
                <a:ea typeface="ＭＳ Ｐゴシック" pitchFamily="34" charset="-128"/>
              </a:rPr>
              <a:t>ur</a:t>
            </a:r>
            <a:r>
              <a:rPr lang="nl-NL" altLang="nl-NL" sz="2800" dirty="0">
                <a:latin typeface="Calibri" pitchFamily="34" charset="0"/>
                <a:ea typeface="ＭＳ Ｐゴシック" pitchFamily="34" charset="-128"/>
              </a:rPr>
              <a:t>ban </a:t>
            </a:r>
            <a:r>
              <a:rPr lang="nl-NL" altLang="nl-NL" sz="2800" dirty="0" err="1">
                <a:latin typeface="Calibri" pitchFamily="34" charset="0"/>
                <a:ea typeface="ＭＳ Ｐゴシック" pitchFamily="34" charset="-128"/>
              </a:rPr>
              <a:t>places</a:t>
            </a:r>
            <a:endParaRPr lang="nl-NL" altLang="nl-NL" sz="2800" dirty="0">
              <a:latin typeface="Calibri" pitchFamily="34" charset="0"/>
              <a:ea typeface="ＭＳ Ｐゴシック" pitchFamily="34" charset="-128"/>
            </a:endParaRPr>
          </a:p>
          <a:p>
            <a:pPr marL="341313" indent="-341313" defTabSz="454025" eaLnBrk="1" hangingPunct="1">
              <a:spcBef>
                <a:spcPct val="20000"/>
              </a:spcBef>
              <a:buFont typeface="Arial" charset="0"/>
              <a:buChar char="•"/>
            </a:pPr>
            <a:r>
              <a:rPr lang="nl-NL" altLang="nl-NL" sz="2800" dirty="0" smtClean="0">
                <a:latin typeface="Calibri" pitchFamily="34" charset="0"/>
                <a:ea typeface="ＭＳ Ｐゴシック" pitchFamily="34" charset="-128"/>
              </a:rPr>
              <a:t>2014</a:t>
            </a:r>
            <a:r>
              <a:rPr lang="nl-NL" altLang="nl-NL" sz="2800" dirty="0">
                <a:latin typeface="Calibri" pitchFamily="34" charset="0"/>
                <a:ea typeface="ＭＳ Ｐゴシック" pitchFamily="34" charset="-128"/>
              </a:rPr>
              <a:t>: kick-off UU </a:t>
            </a:r>
            <a:r>
              <a:rPr lang="nl-NL" altLang="nl-NL" sz="2800" dirty="0" err="1">
                <a:latin typeface="Calibri" pitchFamily="34" charset="0"/>
                <a:ea typeface="ＭＳ Ｐゴシック" pitchFamily="34" charset="-128"/>
              </a:rPr>
              <a:t>strategic</a:t>
            </a:r>
            <a:r>
              <a:rPr lang="nl-NL" altLang="nl-NL" sz="2800" dirty="0">
                <a:latin typeface="Calibri" pitchFamily="34" charset="0"/>
                <a:ea typeface="ＭＳ Ｐゴシック" pitchFamily="34" charset="-128"/>
              </a:rPr>
              <a:t> program - Dynamics of </a:t>
            </a:r>
            <a:r>
              <a:rPr lang="nl-NL" altLang="nl-NL" sz="2800" dirty="0" err="1">
                <a:latin typeface="Calibri" pitchFamily="34" charset="0"/>
                <a:ea typeface="ＭＳ Ｐゴシック" pitchFamily="34" charset="-128"/>
              </a:rPr>
              <a:t>Youth</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to</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encourage</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interdisciplinary</a:t>
            </a:r>
            <a:r>
              <a:rPr lang="nl-NL" altLang="nl-NL" sz="2800" dirty="0">
                <a:latin typeface="Calibri" pitchFamily="34" charset="0"/>
                <a:ea typeface="ＭＳ Ｐゴシック" pitchFamily="34" charset="-128"/>
              </a:rPr>
              <a:t> cooperation</a:t>
            </a:r>
          </a:p>
          <a:p>
            <a:pPr marL="341313" indent="-341313" defTabSz="454025" eaLnBrk="1" hangingPunct="1">
              <a:spcBef>
                <a:spcPct val="20000"/>
              </a:spcBef>
              <a:buFont typeface="Arial" charset="0"/>
              <a:buChar char="•"/>
            </a:pPr>
            <a:r>
              <a:rPr lang="nl-NL" altLang="nl-NL" sz="2800" dirty="0">
                <a:latin typeface="Calibri" pitchFamily="34" charset="0"/>
                <a:ea typeface="ＭＳ Ｐゴシック" pitchFamily="34" charset="-128"/>
              </a:rPr>
              <a:t>2014: YILUPS - small </a:t>
            </a:r>
            <a:r>
              <a:rPr lang="nl-NL" altLang="nl-NL" sz="2800" dirty="0" err="1">
                <a:latin typeface="Calibri" pitchFamily="34" charset="0"/>
                <a:ea typeface="ＭＳ Ｐゴシック" pitchFamily="34" charset="-128"/>
              </a:rPr>
              <a:t>explorative</a:t>
            </a:r>
            <a:r>
              <a:rPr lang="nl-NL" altLang="nl-NL" sz="2800" dirty="0">
                <a:latin typeface="Calibri" pitchFamily="34" charset="0"/>
                <a:ea typeface="ＭＳ Ｐゴシック" pitchFamily="34" charset="-128"/>
              </a:rPr>
              <a:t> project </a:t>
            </a:r>
            <a:r>
              <a:rPr lang="nl-NL" altLang="nl-NL" sz="2800" dirty="0" err="1">
                <a:latin typeface="Calibri" pitchFamily="34" charset="0"/>
                <a:ea typeface="ＭＳ Ｐゴシック" pitchFamily="34" charset="-128"/>
              </a:rPr>
              <a:t>where</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geography</a:t>
            </a:r>
            <a:r>
              <a:rPr lang="nl-NL" altLang="nl-NL" sz="2800" dirty="0">
                <a:latin typeface="Calibri" pitchFamily="34" charset="0"/>
                <a:ea typeface="ＭＳ Ｐゴシック" pitchFamily="34" charset="-128"/>
              </a:rPr>
              <a:t> </a:t>
            </a:r>
            <a:r>
              <a:rPr lang="nl-NL" altLang="nl-NL" sz="2800" dirty="0" err="1">
                <a:latin typeface="Calibri" pitchFamily="34" charset="0"/>
                <a:ea typeface="ＭＳ Ｐゴシック" pitchFamily="34" charset="-128"/>
              </a:rPr>
              <a:t>and</a:t>
            </a:r>
            <a:r>
              <a:rPr lang="nl-NL" altLang="nl-NL" sz="2800" dirty="0">
                <a:latin typeface="Calibri" pitchFamily="34" charset="0"/>
                <a:ea typeface="ＭＳ Ｐゴシック" pitchFamily="34" charset="-128"/>
              </a:rPr>
              <a:t> </a:t>
            </a:r>
            <a:r>
              <a:rPr lang="nl-NL" altLang="nl-NL" sz="2800" dirty="0">
                <a:latin typeface="Calibri" pitchFamily="34" charset="0"/>
                <a:ea typeface="ＭＳ Ｐゴシック" pitchFamily="34" charset="-128"/>
              </a:rPr>
              <a:t>(</a:t>
            </a:r>
            <a:r>
              <a:rPr lang="nl-NL" altLang="nl-NL" sz="2800" dirty="0" err="1" smtClean="0">
                <a:latin typeface="Calibri" pitchFamily="34" charset="0"/>
                <a:ea typeface="ＭＳ Ｐゴシック" pitchFamily="34" charset="-128"/>
              </a:rPr>
              <a:t>socio</a:t>
            </a:r>
            <a:r>
              <a:rPr lang="nl-NL" altLang="nl-NL" sz="2800" dirty="0" smtClean="0">
                <a:latin typeface="Calibri" pitchFamily="34" charset="0"/>
                <a:ea typeface="ＭＳ Ｐゴシック" pitchFamily="34" charset="-128"/>
              </a:rPr>
              <a:t>-)</a:t>
            </a:r>
            <a:r>
              <a:rPr lang="nl-NL" altLang="nl-NL" sz="2800" dirty="0" err="1" smtClean="0">
                <a:latin typeface="Calibri" pitchFamily="34" charset="0"/>
                <a:ea typeface="ＭＳ Ｐゴシック" pitchFamily="34" charset="-128"/>
              </a:rPr>
              <a:t>linguistics</a:t>
            </a:r>
            <a:r>
              <a:rPr lang="nl-NL" altLang="nl-NL" sz="2800" dirty="0" smtClean="0">
                <a:latin typeface="Calibri" pitchFamily="34" charset="0"/>
                <a:ea typeface="ＭＳ Ｐゴシック" pitchFamily="34" charset="-128"/>
              </a:rPr>
              <a:t> </a:t>
            </a:r>
            <a:r>
              <a:rPr lang="nl-NL" altLang="nl-NL" sz="2800" dirty="0">
                <a:latin typeface="Calibri" pitchFamily="34" charset="0"/>
                <a:ea typeface="ＭＳ Ｐゴシック" pitchFamily="34" charset="-128"/>
              </a:rPr>
              <a:t>meet</a:t>
            </a:r>
          </a:p>
        </p:txBody>
      </p:sp>
      <p:sp>
        <p:nvSpPr>
          <p:cNvPr id="27651" name="Title 1"/>
          <p:cNvSpPr txBox="1">
            <a:spLocks/>
          </p:cNvSpPr>
          <p:nvPr/>
        </p:nvSpPr>
        <p:spPr bwMode="auto">
          <a:xfrm>
            <a:off x="3781425" y="287338"/>
            <a:ext cx="4895850" cy="490537"/>
          </a:xfrm>
          <a:prstGeom prst="rect">
            <a:avLst/>
          </a:prstGeom>
          <a:noFill/>
          <a:ln w="9525">
            <a:noFill/>
            <a:miter lim="800000"/>
            <a:headEnd/>
            <a:tailEnd/>
          </a:ln>
        </p:spPr>
        <p:txBody>
          <a:bodyPr anchor="ctr"/>
          <a:lstStyle/>
          <a:p>
            <a:pPr algn="ctr" eaLnBrk="1" hangingPunct="1"/>
            <a:r>
              <a:rPr lang="nl-NL" altLang="nl-NL" sz="3600" b="1">
                <a:solidFill>
                  <a:srgbClr val="000000"/>
                </a:solidFill>
                <a:latin typeface="Calibri" pitchFamily="34" charset="0"/>
              </a:rPr>
              <a:t>Before we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247775" y="1628775"/>
            <a:ext cx="7632700" cy="4895850"/>
          </a:xfrm>
          <a:prstGeom prst="rect">
            <a:avLst/>
          </a:prstGeom>
        </p:spPr>
        <p:txBody>
          <a:bodyPr/>
          <a:lstStyle>
            <a:lvl1pPr marL="341313" indent="-341313"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4163"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5425" algn="l" defTabSz="454025"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3pPr>
            <a:lvl4pPr marL="1597025"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05" indent="-228555" algn="l" defTabSz="457110" rtl="0" eaLnBrk="1" latinLnBrk="0" hangingPunct="1">
              <a:spcBef>
                <a:spcPct val="20000"/>
              </a:spcBef>
              <a:buFont typeface="Arial"/>
              <a:buChar char="•"/>
              <a:defRPr sz="2000" kern="1200">
                <a:solidFill>
                  <a:schemeClr val="tx1"/>
                </a:solidFill>
                <a:latin typeface="+mn-lt"/>
                <a:ea typeface="+mn-ea"/>
                <a:cs typeface="+mn-cs"/>
              </a:defRPr>
            </a:lvl6pPr>
            <a:lvl7pPr marL="2971215" indent="-228555" algn="l" defTabSz="457110" rtl="0" eaLnBrk="1" latinLnBrk="0" hangingPunct="1">
              <a:spcBef>
                <a:spcPct val="20000"/>
              </a:spcBef>
              <a:buFont typeface="Arial"/>
              <a:buChar char="•"/>
              <a:defRPr sz="2000" kern="1200">
                <a:solidFill>
                  <a:schemeClr val="tx1"/>
                </a:solidFill>
                <a:latin typeface="+mn-lt"/>
                <a:ea typeface="+mn-ea"/>
                <a:cs typeface="+mn-cs"/>
              </a:defRPr>
            </a:lvl7pPr>
            <a:lvl8pPr marL="3428325" indent="-228555" algn="l" defTabSz="457110" rtl="0" eaLnBrk="1" latinLnBrk="0" hangingPunct="1">
              <a:spcBef>
                <a:spcPct val="20000"/>
              </a:spcBef>
              <a:buFont typeface="Arial"/>
              <a:buChar char="•"/>
              <a:defRPr sz="2000" kern="1200">
                <a:solidFill>
                  <a:schemeClr val="tx1"/>
                </a:solidFill>
                <a:latin typeface="+mn-lt"/>
                <a:ea typeface="+mn-ea"/>
                <a:cs typeface="+mn-cs"/>
              </a:defRPr>
            </a:lvl8pPr>
            <a:lvl9pPr marL="3885435" indent="-228555" algn="l" defTabSz="45711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buFont typeface="Arial" charset="0"/>
              <a:buAutoNum type="arabicPeriod"/>
              <a:defRPr/>
            </a:pPr>
            <a:r>
              <a:rPr lang="en-US" altLang="nl-NL" sz="2800" i="1" dirty="0" smtClean="0"/>
              <a:t>To what extent are groups of teenagers and adolescents attracted to urban public spaces ?</a:t>
            </a:r>
          </a:p>
          <a:p>
            <a:pPr marL="514350" indent="-514350" eaLnBrk="1" hangingPunct="1">
              <a:buFont typeface="Arial" charset="0"/>
              <a:buAutoNum type="arabicPeriod"/>
              <a:defRPr/>
            </a:pPr>
            <a:r>
              <a:rPr lang="en-US" altLang="nl-NL" sz="2800" i="1" dirty="0" smtClean="0"/>
              <a:t>How is this related to the ways they express themselves linguistically in order to construct and protect their group belonging ? </a:t>
            </a:r>
          </a:p>
          <a:p>
            <a:pPr marL="514350" indent="-514350" eaLnBrk="1" hangingPunct="1">
              <a:buFont typeface="Arial" charset="0"/>
              <a:buAutoNum type="arabicPeriod"/>
              <a:defRPr/>
            </a:pPr>
            <a:r>
              <a:rPr lang="en-US" altLang="nl-NL" sz="2800" i="1" dirty="0" smtClean="0"/>
              <a:t>What are the linguistic resources used to claim specific public places ? </a:t>
            </a:r>
          </a:p>
          <a:p>
            <a:pPr marL="0" indent="0" eaLnBrk="1" hangingPunct="1">
              <a:buFont typeface="Arial" charset="0"/>
              <a:buNone/>
              <a:defRPr/>
            </a:pPr>
            <a:endParaRPr lang="en-US" altLang="nl-NL" sz="2800" dirty="0" smtClean="0"/>
          </a:p>
          <a:p>
            <a:pPr marL="0" indent="0" eaLnBrk="1" hangingPunct="1">
              <a:buFont typeface="Arial" charset="0"/>
              <a:buNone/>
              <a:defRPr/>
            </a:pPr>
            <a:r>
              <a:rPr lang="en-US" altLang="nl-NL" sz="2800" dirty="0" smtClean="0"/>
              <a:t>HOW? </a:t>
            </a:r>
          </a:p>
          <a:p>
            <a:pPr marL="0" indent="0" eaLnBrk="1" hangingPunct="1">
              <a:buFont typeface="Arial" charset="0"/>
              <a:buNone/>
              <a:defRPr/>
            </a:pPr>
            <a:r>
              <a:rPr lang="en-US" altLang="nl-NL" sz="2800" dirty="0" smtClean="0"/>
              <a:t>Group interviews in urban park (1); focus groups (2)</a:t>
            </a:r>
            <a:endParaRPr lang="nl-NL" altLang="nl-NL" sz="2800" dirty="0" smtClean="0"/>
          </a:p>
        </p:txBody>
      </p:sp>
      <p:sp>
        <p:nvSpPr>
          <p:cNvPr id="28675" name="Rectangle 2"/>
          <p:cNvSpPr txBox="1">
            <a:spLocks noChangeArrowheads="1"/>
          </p:cNvSpPr>
          <p:nvPr/>
        </p:nvSpPr>
        <p:spPr bwMode="auto">
          <a:xfrm>
            <a:off x="4572000" y="274638"/>
            <a:ext cx="4114800" cy="706437"/>
          </a:xfrm>
          <a:prstGeom prst="rect">
            <a:avLst/>
          </a:prstGeom>
          <a:noFill/>
          <a:ln w="9525">
            <a:noFill/>
            <a:miter lim="800000"/>
            <a:headEnd/>
            <a:tailEnd/>
          </a:ln>
        </p:spPr>
        <p:txBody>
          <a:bodyPr anchor="ctr"/>
          <a:lstStyle/>
          <a:p>
            <a:pPr algn="ctr" eaLnBrk="1" hangingPunct="1"/>
            <a:r>
              <a:rPr lang="nl-NL" altLang="nl-NL" sz="3600" b="1">
                <a:solidFill>
                  <a:srgbClr val="000000"/>
                </a:solidFill>
                <a:latin typeface="Calibri" pitchFamily="34" charset="0"/>
              </a:rPr>
              <a:t>Research 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24075" y="260350"/>
            <a:ext cx="6911975" cy="355600"/>
          </a:xfrm>
        </p:spPr>
        <p:txBody>
          <a:bodyPr/>
          <a:lstStyle/>
          <a:p>
            <a:r>
              <a:rPr lang="nl-NL" altLang="nl-NL" sz="3200" b="1" smtClean="0">
                <a:solidFill>
                  <a:srgbClr val="000000"/>
                </a:solidFill>
              </a:rPr>
              <a:t>Relation: Language and public space</a:t>
            </a:r>
            <a:endParaRPr lang="nl-NL" altLang="nl-NL" b="1" smtClean="0"/>
          </a:p>
        </p:txBody>
      </p:sp>
      <p:sp>
        <p:nvSpPr>
          <p:cNvPr id="29699" name="TextBox 2"/>
          <p:cNvSpPr txBox="1">
            <a:spLocks noChangeArrowheads="1"/>
          </p:cNvSpPr>
          <p:nvPr/>
        </p:nvSpPr>
        <p:spPr bwMode="auto">
          <a:xfrm>
            <a:off x="323850" y="908050"/>
            <a:ext cx="85693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Wingdings" pitchFamily="2" charset="2"/>
              <a:buChar char="§"/>
              <a:defRPr/>
            </a:pPr>
            <a:r>
              <a:rPr lang="en-US" altLang="nl-NL" sz="2800" u="sng" dirty="0" smtClean="0">
                <a:solidFill>
                  <a:srgbClr val="000000"/>
                </a:solidFill>
                <a:latin typeface="Calibri" pitchFamily="34" charset="0"/>
              </a:rPr>
              <a:t>Urban public space</a:t>
            </a:r>
            <a:r>
              <a:rPr lang="en-US" altLang="nl-NL" sz="2800" dirty="0" smtClean="0">
                <a:solidFill>
                  <a:srgbClr val="000000"/>
                </a:solidFill>
                <a:latin typeface="Calibri" pitchFamily="34" charset="0"/>
              </a:rPr>
              <a:t>: publicly accessible physical setting (street, square, park ..) facilitate interaction among diverse user groups/ encounters with strangers </a:t>
            </a:r>
            <a:r>
              <a:rPr lang="en-US" altLang="nl-NL" sz="1400" dirty="0" smtClean="0">
                <a:solidFill>
                  <a:srgbClr val="000000"/>
                </a:solidFill>
                <a:latin typeface="Calibri" pitchFamily="34" charset="0"/>
              </a:rPr>
              <a:t>(</a:t>
            </a:r>
            <a:r>
              <a:rPr lang="en-US" altLang="nl-NL" sz="1400" dirty="0" err="1" smtClean="0">
                <a:solidFill>
                  <a:srgbClr val="000000"/>
                </a:solidFill>
                <a:latin typeface="Calibri" pitchFamily="34" charset="0"/>
              </a:rPr>
              <a:t>Iveson</a:t>
            </a:r>
            <a:r>
              <a:rPr lang="en-US" altLang="nl-NL" sz="1400" dirty="0" smtClean="0">
                <a:solidFill>
                  <a:srgbClr val="000000"/>
                </a:solidFill>
                <a:latin typeface="Calibri" pitchFamily="34" charset="0"/>
              </a:rPr>
              <a:t>, 2007; </a:t>
            </a:r>
            <a:r>
              <a:rPr lang="en-US" altLang="nl-NL" sz="1400" dirty="0" err="1" smtClean="0">
                <a:solidFill>
                  <a:srgbClr val="000000"/>
                </a:solidFill>
                <a:latin typeface="Calibri" pitchFamily="34" charset="0"/>
              </a:rPr>
              <a:t>Lofland</a:t>
            </a:r>
            <a:r>
              <a:rPr lang="en-US" altLang="nl-NL" sz="1400" dirty="0" smtClean="0">
                <a:solidFill>
                  <a:srgbClr val="000000"/>
                </a:solidFill>
                <a:latin typeface="Calibri" pitchFamily="34" charset="0"/>
              </a:rPr>
              <a:t> 1973; Sennett 1978; </a:t>
            </a:r>
            <a:r>
              <a:rPr lang="en-US" altLang="nl-NL" sz="1400" dirty="0" err="1" smtClean="0">
                <a:solidFill>
                  <a:srgbClr val="000000"/>
                </a:solidFill>
                <a:latin typeface="Calibri" pitchFamily="34" charset="0"/>
              </a:rPr>
              <a:t>Zukin</a:t>
            </a:r>
            <a:r>
              <a:rPr lang="en-US" altLang="nl-NL" sz="1400" dirty="0" smtClean="0">
                <a:solidFill>
                  <a:srgbClr val="000000"/>
                </a:solidFill>
                <a:latin typeface="Calibri" pitchFamily="34" charset="0"/>
              </a:rPr>
              <a:t>, 1995)</a:t>
            </a:r>
            <a:endParaRPr lang="nl-NL" altLang="nl-NL" sz="1400" dirty="0" smtClean="0">
              <a:solidFill>
                <a:srgbClr val="000000"/>
              </a:solidFill>
              <a:latin typeface="Calibri" pitchFamily="34" charset="0"/>
            </a:endParaRPr>
          </a:p>
          <a:p>
            <a:pPr eaLnBrk="1" hangingPunct="1">
              <a:spcBef>
                <a:spcPct val="20000"/>
              </a:spcBef>
              <a:buFont typeface="Wingdings" pitchFamily="2" charset="2"/>
              <a:buChar char="§"/>
              <a:defRPr/>
            </a:pPr>
            <a:r>
              <a:rPr lang="en-US" altLang="nl-NL" sz="2800" dirty="0" smtClean="0">
                <a:solidFill>
                  <a:srgbClr val="000000"/>
                </a:solidFill>
                <a:latin typeface="Calibri" pitchFamily="34" charset="0"/>
              </a:rPr>
              <a:t>(in this stage) </a:t>
            </a:r>
            <a:r>
              <a:rPr lang="en-US" altLang="nl-NL" sz="2800" u="sng" dirty="0" smtClean="0">
                <a:solidFill>
                  <a:srgbClr val="000000"/>
                </a:solidFill>
                <a:latin typeface="Calibri" pitchFamily="34" charset="0"/>
              </a:rPr>
              <a:t>Language</a:t>
            </a:r>
            <a:r>
              <a:rPr lang="en-US" altLang="nl-NL" sz="2800" dirty="0" smtClean="0">
                <a:solidFill>
                  <a:srgbClr val="000000"/>
                </a:solidFill>
                <a:latin typeface="Calibri" pitchFamily="34" charset="0"/>
              </a:rPr>
              <a:t> </a:t>
            </a:r>
            <a:r>
              <a:rPr lang="en-US" altLang="nl-NL" sz="2800" dirty="0" smtClean="0">
                <a:solidFill>
                  <a:srgbClr val="000000"/>
                </a:solidFill>
                <a:latin typeface="Calibri" pitchFamily="34" charset="0"/>
              </a:rPr>
              <a:t>includes topic of conversation and loudness/volume AND plays an important role in (dis-</a:t>
            </a:r>
            <a:r>
              <a:rPr lang="en-US" altLang="nl-NL" sz="2800" dirty="0" smtClean="0">
                <a:solidFill>
                  <a:srgbClr val="000000"/>
                </a:solidFill>
                <a:latin typeface="Calibri" pitchFamily="34" charset="0"/>
              </a:rPr>
              <a:t>) connecting </a:t>
            </a:r>
            <a:r>
              <a:rPr lang="en-US" altLang="nl-NL" sz="2800" dirty="0" smtClean="0">
                <a:solidFill>
                  <a:srgbClr val="000000"/>
                </a:solidFill>
                <a:latin typeface="Calibri" pitchFamily="34" charset="0"/>
              </a:rPr>
              <a:t>young people from others and / or </a:t>
            </a:r>
            <a:r>
              <a:rPr lang="en-US" altLang="nl-NL" sz="2800" u="sng" dirty="0" smtClean="0">
                <a:solidFill>
                  <a:srgbClr val="000000"/>
                </a:solidFill>
                <a:latin typeface="Calibri" pitchFamily="34" charset="0"/>
              </a:rPr>
              <a:t>places</a:t>
            </a:r>
            <a:r>
              <a:rPr lang="en-US" altLang="nl-NL" sz="2800" dirty="0" smtClean="0">
                <a:solidFill>
                  <a:srgbClr val="000000"/>
                </a:solidFill>
                <a:latin typeface="Calibri" pitchFamily="34" charset="0"/>
              </a:rPr>
              <a:t> (in- and exclusion, claiming spaces) </a:t>
            </a:r>
            <a:r>
              <a:rPr lang="en-US" altLang="nl-NL" sz="1300" dirty="0" smtClean="0">
                <a:solidFill>
                  <a:srgbClr val="000000"/>
                </a:solidFill>
                <a:latin typeface="Calibri" pitchFamily="34" charset="0"/>
              </a:rPr>
              <a:t>(Valentine et al. 2008) </a:t>
            </a:r>
          </a:p>
          <a:p>
            <a:pPr eaLnBrk="1" hangingPunct="1">
              <a:spcBef>
                <a:spcPct val="20000"/>
              </a:spcBef>
              <a:buFont typeface="Wingdings" pitchFamily="2" charset="2"/>
              <a:buChar char="§"/>
              <a:defRPr/>
            </a:pPr>
            <a:r>
              <a:rPr lang="en-US" altLang="nl-NL" sz="2800" u="sng" dirty="0" smtClean="0">
                <a:solidFill>
                  <a:srgbClr val="000000"/>
                </a:solidFill>
                <a:latin typeface="Calibri" pitchFamily="34" charset="0"/>
              </a:rPr>
              <a:t>Linguistic variation </a:t>
            </a:r>
            <a:r>
              <a:rPr lang="en-US" altLang="nl-NL" sz="2800" dirty="0" smtClean="0">
                <a:solidFill>
                  <a:srgbClr val="000000"/>
                </a:solidFill>
                <a:latin typeface="Calibri" pitchFamily="34" charset="0"/>
              </a:rPr>
              <a:t>never occurs ‘just because’: it is always meaningful. There is a strong </a:t>
            </a:r>
            <a:r>
              <a:rPr lang="en-US" altLang="nl-NL" sz="2800" u="sng" dirty="0" smtClean="0">
                <a:solidFill>
                  <a:srgbClr val="000000"/>
                </a:solidFill>
                <a:latin typeface="Calibri" pitchFamily="34" charset="0"/>
              </a:rPr>
              <a:t>connection with specific groups or places</a:t>
            </a:r>
            <a:r>
              <a:rPr lang="en-US" altLang="nl-NL" sz="2800" dirty="0" smtClean="0">
                <a:solidFill>
                  <a:srgbClr val="000000"/>
                </a:solidFill>
                <a:latin typeface="Calibri" pitchFamily="34" charset="0"/>
              </a:rPr>
              <a:t> </a:t>
            </a:r>
            <a:r>
              <a:rPr lang="en-US" altLang="nl-NL" sz="1200" dirty="0" smtClean="0">
                <a:solidFill>
                  <a:srgbClr val="000000"/>
                </a:solidFill>
                <a:latin typeface="Calibri" pitchFamily="34" charset="0"/>
              </a:rPr>
              <a:t>(cf. Eckert 2008). </a:t>
            </a:r>
          </a:p>
          <a:p>
            <a:pPr marL="0" indent="0" eaLnBrk="1" hangingPunct="1">
              <a:spcBef>
                <a:spcPct val="20000"/>
              </a:spcBef>
              <a:defRPr/>
            </a:pPr>
            <a:endParaRPr lang="nl-NL" altLang="nl-NL" sz="2400" i="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endParaRPr lang="nl-NL" altLang="nl-NL" smtClean="0"/>
          </a:p>
        </p:txBody>
      </p:sp>
      <p:sp>
        <p:nvSpPr>
          <p:cNvPr id="31747" name="Tijdelijke aanduiding voor inhoud 2"/>
          <p:cNvSpPr>
            <a:spLocks noGrp="1"/>
          </p:cNvSpPr>
          <p:nvPr>
            <p:ph idx="1"/>
          </p:nvPr>
        </p:nvSpPr>
        <p:spPr/>
        <p:txBody>
          <a:bodyPr/>
          <a:lstStyle/>
          <a:p>
            <a:pPr eaLnBrk="1" hangingPunct="1"/>
            <a:endParaRPr lang="nl-NL" altLang="nl-NL" smtClean="0"/>
          </a:p>
        </p:txBody>
      </p:sp>
      <p:pic>
        <p:nvPicPr>
          <p:cNvPr id="31748" name="Picture 3" descr="C:\Users\Jelle Brands\Dropbox\YILUPS\veldwerk\parkgesprekken\voorbereiding\A2 kaarten\andere versies\gekanteld\wilhelminapark_gekanteld.jpg"/>
          <p:cNvPicPr>
            <a:picLocks noChangeAspect="1" noChangeArrowheads="1"/>
          </p:cNvPicPr>
          <p:nvPr/>
        </p:nvPicPr>
        <p:blipFill>
          <a:blip r:embed="rId3" cstate="print"/>
          <a:srcRect/>
          <a:stretch>
            <a:fillRect/>
          </a:stretch>
        </p:blipFill>
        <p:spPr bwMode="auto">
          <a:xfrm>
            <a:off x="0" y="-26988"/>
            <a:ext cx="9144000" cy="6884988"/>
          </a:xfrm>
          <a:prstGeom prst="rect">
            <a:avLst/>
          </a:prstGeom>
          <a:noFill/>
          <a:ln w="9525">
            <a:noFill/>
            <a:miter lim="800000"/>
            <a:headEnd/>
            <a:tailEnd/>
          </a:ln>
        </p:spPr>
      </p:pic>
      <p:sp>
        <p:nvSpPr>
          <p:cNvPr id="2" name="TextBox 1"/>
          <p:cNvSpPr txBox="1"/>
          <p:nvPr/>
        </p:nvSpPr>
        <p:spPr>
          <a:xfrm>
            <a:off x="179388" y="115888"/>
            <a:ext cx="8785225" cy="831850"/>
          </a:xfrm>
          <a:prstGeom prst="rect">
            <a:avLst/>
          </a:prstGeom>
          <a:solidFill>
            <a:schemeClr val="bg1">
              <a:lumMod val="95000"/>
            </a:schemeClr>
          </a:solidFill>
        </p:spPr>
        <p:txBody>
          <a:bodyPr>
            <a:spAutoFit/>
          </a:bodyPr>
          <a:lstStyle/>
          <a:p>
            <a:pPr>
              <a:defRPr/>
            </a:pPr>
            <a:r>
              <a:rPr lang="en-US" sz="2400" dirty="0">
                <a:latin typeface="+mj-lt"/>
              </a:rPr>
              <a:t>PARK RESEARCH : 17 group interviews (3-8 persons) in 3 areas (A,B,C). About activities, interaction with other groups, use of language …</a:t>
            </a:r>
          </a:p>
        </p:txBody>
      </p:sp>
      <p:sp>
        <p:nvSpPr>
          <p:cNvPr id="3" name="TextBox 2"/>
          <p:cNvSpPr txBox="1"/>
          <p:nvPr/>
        </p:nvSpPr>
        <p:spPr>
          <a:xfrm>
            <a:off x="4067175" y="5949950"/>
            <a:ext cx="4897438" cy="646113"/>
          </a:xfrm>
          <a:prstGeom prst="rect">
            <a:avLst/>
          </a:prstGeom>
          <a:solidFill>
            <a:schemeClr val="accent3">
              <a:lumMod val="50000"/>
            </a:schemeClr>
          </a:solidFill>
        </p:spPr>
        <p:txBody>
          <a:bodyPr>
            <a:spAutoFit/>
          </a:bodyPr>
          <a:lstStyle/>
          <a:p>
            <a:pPr>
              <a:defRPr/>
            </a:pPr>
            <a:r>
              <a:rPr lang="en-US" sz="3600" dirty="0" err="1">
                <a:solidFill>
                  <a:schemeClr val="accent3">
                    <a:lumMod val="20000"/>
                    <a:lumOff val="80000"/>
                  </a:schemeClr>
                </a:solidFill>
                <a:latin typeface="+mn-lt"/>
              </a:rPr>
              <a:t>Wilhelminapark</a:t>
            </a:r>
            <a:r>
              <a:rPr lang="en-US" sz="3600" dirty="0">
                <a:solidFill>
                  <a:schemeClr val="accent3">
                    <a:lumMod val="20000"/>
                    <a:lumOff val="80000"/>
                  </a:schemeClr>
                </a:solidFill>
                <a:latin typeface="+mn-lt"/>
              </a:rPr>
              <a:t> Utrecht</a:t>
            </a:r>
            <a:endParaRPr lang="nl-NL" sz="3600" dirty="0">
              <a:solidFill>
                <a:schemeClr val="accent3">
                  <a:lumMod val="20000"/>
                  <a:lumOff val="80000"/>
                </a:schemeClr>
              </a:solidFill>
              <a:latin typeface="+mn-lt"/>
            </a:endParaRPr>
          </a:p>
        </p:txBody>
      </p:sp>
      <p:sp>
        <p:nvSpPr>
          <p:cNvPr id="8" name="Tekstvak 3"/>
          <p:cNvSpPr txBox="1">
            <a:spLocks noChangeArrowheads="1"/>
          </p:cNvSpPr>
          <p:nvPr/>
        </p:nvSpPr>
        <p:spPr bwMode="auto">
          <a:xfrm>
            <a:off x="1293813" y="4221163"/>
            <a:ext cx="75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nl-NL" altLang="nl-NL" sz="4000" b="1" dirty="0" smtClean="0">
                <a:solidFill>
                  <a:srgbClr val="FF0000"/>
                </a:solidFill>
                <a:latin typeface="+mn-lt"/>
              </a:rPr>
              <a:t>A</a:t>
            </a:r>
          </a:p>
        </p:txBody>
      </p:sp>
      <p:sp>
        <p:nvSpPr>
          <p:cNvPr id="9" name="Tekstvak 7"/>
          <p:cNvSpPr txBox="1">
            <a:spLocks noChangeArrowheads="1"/>
          </p:cNvSpPr>
          <p:nvPr/>
        </p:nvSpPr>
        <p:spPr bwMode="auto">
          <a:xfrm>
            <a:off x="5580063" y="3665538"/>
            <a:ext cx="647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nl-NL" altLang="nl-NL" sz="4000" b="1" dirty="0" smtClean="0">
                <a:solidFill>
                  <a:srgbClr val="FF0000"/>
                </a:solidFill>
                <a:latin typeface="+mn-lt"/>
              </a:rPr>
              <a:t>B</a:t>
            </a:r>
          </a:p>
        </p:txBody>
      </p:sp>
      <p:sp>
        <p:nvSpPr>
          <p:cNvPr id="4" name="TextBox 3"/>
          <p:cNvSpPr txBox="1"/>
          <p:nvPr/>
        </p:nvSpPr>
        <p:spPr>
          <a:xfrm>
            <a:off x="4176713" y="2060575"/>
            <a:ext cx="790575" cy="708025"/>
          </a:xfrm>
          <a:prstGeom prst="rect">
            <a:avLst/>
          </a:prstGeom>
          <a:noFill/>
        </p:spPr>
        <p:txBody>
          <a:bodyPr>
            <a:spAutoFit/>
          </a:bodyPr>
          <a:lstStyle/>
          <a:p>
            <a:pPr>
              <a:defRPr/>
            </a:pPr>
            <a:r>
              <a:rPr lang="en-US" sz="4000" b="1" dirty="0">
                <a:solidFill>
                  <a:srgbClr val="FF0000"/>
                </a:solidFill>
                <a:latin typeface="+mn-lt"/>
              </a:rPr>
              <a:t>C</a:t>
            </a:r>
            <a:endParaRPr lang="nl-NL" sz="4000" b="1" dirty="0">
              <a:solidFill>
                <a:srgbClr val="FF000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elle Brands\Desktop\Wilhelmina_in_het_Wilhelmina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37"/>
            <a:ext cx="9144000" cy="6858000"/>
          </a:xfrm>
          <a:prstGeom prst="rect">
            <a:avLst/>
          </a:prstGeom>
          <a:blipFill dpi="0" rotWithShape="1">
            <a:blip r:embed="rId4" cstate="print">
              <a:alphaModFix amt="46000"/>
            </a:blip>
            <a:srcRect/>
            <a:tile tx="0" ty="0" sx="100000" sy="100000" flip="none" algn="tl"/>
          </a:blipFill>
          <a:ln>
            <a:noFill/>
          </a:ln>
          <a:effectLst/>
          <a:scene3d>
            <a:camera prst="orthographicFront">
              <a:rot lat="0" lon="0" rev="0"/>
            </a:camera>
            <a:lightRig rig="chilly" dir="t">
              <a:rot lat="0" lon="0" rev="18480000"/>
            </a:lightRig>
          </a:scene3d>
          <a:sp3d prstMaterial="clear">
            <a:bevelT h="63500"/>
          </a:sp3d>
          <a:extLst/>
        </p:spPr>
      </p:pic>
      <p:sp>
        <p:nvSpPr>
          <p:cNvPr id="32771" name="Titel 1"/>
          <p:cNvSpPr>
            <a:spLocks noGrp="1"/>
          </p:cNvSpPr>
          <p:nvPr>
            <p:ph type="title"/>
          </p:nvPr>
        </p:nvSpPr>
        <p:spPr>
          <a:xfrm>
            <a:off x="457200" y="404813"/>
            <a:ext cx="7138988" cy="777875"/>
          </a:xfrm>
        </p:spPr>
        <p:txBody>
          <a:bodyPr/>
          <a:lstStyle/>
          <a:p>
            <a:pPr eaLnBrk="1" hangingPunct="1"/>
            <a:r>
              <a:rPr lang="nl-NL" altLang="nl-NL" sz="3600" b="1" u="sng" smtClean="0"/>
              <a:t>General conclusions</a:t>
            </a:r>
            <a:r>
              <a:rPr lang="nl-NL" altLang="nl-NL" sz="3600" b="1" smtClean="0"/>
              <a:t> </a:t>
            </a:r>
            <a:r>
              <a:rPr lang="nl-NL" altLang="nl-NL" sz="3200" smtClean="0"/>
              <a:t/>
            </a:r>
            <a:br>
              <a:rPr lang="nl-NL" altLang="nl-NL" sz="3200" smtClean="0"/>
            </a:br>
            <a:r>
              <a:rPr lang="nl-NL" altLang="nl-NL" sz="3200" smtClean="0"/>
              <a:t>park research</a:t>
            </a:r>
          </a:p>
        </p:txBody>
      </p:sp>
      <p:sp>
        <p:nvSpPr>
          <p:cNvPr id="22532" name="Tijdelijke aanduiding voor inhoud 2"/>
          <p:cNvSpPr>
            <a:spLocks noGrp="1"/>
          </p:cNvSpPr>
          <p:nvPr>
            <p:ph idx="1"/>
          </p:nvPr>
        </p:nvSpPr>
        <p:spPr>
          <a:xfrm>
            <a:off x="457200" y="1916113"/>
            <a:ext cx="8229600" cy="4492625"/>
          </a:xfrm>
        </p:spPr>
        <p:txBody>
          <a:bodyPr/>
          <a:lstStyle/>
          <a:p>
            <a:pPr eaLnBrk="1" fontAlgn="auto" hangingPunct="1">
              <a:spcAft>
                <a:spcPts val="0"/>
              </a:spcAft>
              <a:buFont typeface="Wingdings" panose="05000000000000000000" pitchFamily="2" charset="2"/>
              <a:buChar char="§"/>
              <a:defRPr/>
            </a:pPr>
            <a:r>
              <a:rPr lang="nl-NL" altLang="nl-NL" sz="2800" dirty="0"/>
              <a:t>The park is </a:t>
            </a:r>
            <a:r>
              <a:rPr lang="nl-NL" altLang="nl-NL" sz="2800" dirty="0" err="1"/>
              <a:t>attractive</a:t>
            </a:r>
            <a:r>
              <a:rPr lang="nl-NL" altLang="nl-NL" sz="2800" dirty="0"/>
              <a:t> </a:t>
            </a:r>
            <a:r>
              <a:rPr lang="nl-NL" altLang="nl-NL" sz="2800" dirty="0" err="1"/>
              <a:t>for</a:t>
            </a:r>
            <a:r>
              <a:rPr lang="nl-NL" altLang="nl-NL" sz="2800" dirty="0"/>
              <a:t> a </a:t>
            </a:r>
            <a:r>
              <a:rPr lang="nl-NL" altLang="nl-NL" sz="2800" dirty="0" err="1"/>
              <a:t>diversity</a:t>
            </a:r>
            <a:r>
              <a:rPr lang="nl-NL" altLang="nl-NL" sz="2800" dirty="0"/>
              <a:t> of </a:t>
            </a:r>
            <a:r>
              <a:rPr lang="nl-NL" altLang="nl-NL" sz="2800" dirty="0" err="1" smtClean="0"/>
              <a:t>groups</a:t>
            </a:r>
            <a:endParaRPr lang="nl-NL" altLang="nl-NL" sz="2800" dirty="0" smtClean="0"/>
          </a:p>
          <a:p>
            <a:pPr eaLnBrk="1" fontAlgn="auto" hangingPunct="1">
              <a:spcAft>
                <a:spcPts val="0"/>
              </a:spcAft>
              <a:buFont typeface="Wingdings" panose="05000000000000000000" pitchFamily="2" charset="2"/>
              <a:buChar char="§"/>
              <a:defRPr/>
            </a:pPr>
            <a:r>
              <a:rPr lang="nl-NL" altLang="nl-NL" sz="2800" dirty="0" err="1" smtClean="0"/>
              <a:t>Specific</a:t>
            </a:r>
            <a:r>
              <a:rPr lang="nl-NL" altLang="nl-NL" sz="2800" dirty="0" smtClean="0"/>
              <a:t> </a:t>
            </a:r>
            <a:r>
              <a:rPr lang="nl-NL" altLang="nl-NL" sz="2800" dirty="0" err="1"/>
              <a:t>parts</a:t>
            </a:r>
            <a:r>
              <a:rPr lang="nl-NL" altLang="nl-NL" sz="2800" dirty="0"/>
              <a:t> of the park </a:t>
            </a:r>
            <a:r>
              <a:rPr lang="nl-NL" altLang="nl-NL" sz="2800" dirty="0" smtClean="0"/>
              <a:t>(A,B,C) are </a:t>
            </a:r>
            <a:r>
              <a:rPr lang="nl-NL" altLang="nl-NL" sz="2800" dirty="0" err="1"/>
              <a:t>used</a:t>
            </a:r>
            <a:r>
              <a:rPr lang="nl-NL" altLang="nl-NL" sz="2800" dirty="0"/>
              <a:t> </a:t>
            </a:r>
            <a:r>
              <a:rPr lang="nl-NL" altLang="nl-NL" sz="2800" dirty="0" err="1"/>
              <a:t>by</a:t>
            </a:r>
            <a:r>
              <a:rPr lang="nl-NL" altLang="nl-NL" sz="2800" dirty="0"/>
              <a:t> </a:t>
            </a:r>
            <a:r>
              <a:rPr lang="nl-NL" altLang="nl-NL" sz="2800" dirty="0" err="1"/>
              <a:t>relatively</a:t>
            </a:r>
            <a:r>
              <a:rPr lang="nl-NL" altLang="nl-NL" sz="2800" dirty="0"/>
              <a:t> </a:t>
            </a:r>
            <a:r>
              <a:rPr lang="nl-NL" altLang="nl-NL" sz="2800" dirty="0" err="1"/>
              <a:t>homogeneous</a:t>
            </a:r>
            <a:r>
              <a:rPr lang="nl-NL" altLang="nl-NL" sz="2800" dirty="0"/>
              <a:t> </a:t>
            </a:r>
            <a:r>
              <a:rPr lang="nl-NL" altLang="nl-NL" sz="2800" dirty="0" err="1" smtClean="0"/>
              <a:t>groups</a:t>
            </a:r>
            <a:endParaRPr lang="nl-NL" altLang="nl-NL" sz="2800" dirty="0" smtClean="0"/>
          </a:p>
          <a:p>
            <a:pPr eaLnBrk="1" fontAlgn="auto" hangingPunct="1">
              <a:spcAft>
                <a:spcPts val="0"/>
              </a:spcAft>
              <a:buFont typeface="Wingdings" panose="05000000000000000000" pitchFamily="2" charset="2"/>
              <a:buChar char="§"/>
              <a:defRPr/>
            </a:pPr>
            <a:r>
              <a:rPr lang="nl-NL" altLang="nl-NL" sz="2800" dirty="0" err="1" smtClean="0"/>
              <a:t>There</a:t>
            </a:r>
            <a:r>
              <a:rPr lang="nl-NL" altLang="nl-NL" sz="2800" dirty="0" smtClean="0"/>
              <a:t> </a:t>
            </a:r>
            <a:r>
              <a:rPr lang="nl-NL" altLang="nl-NL" sz="2800" dirty="0"/>
              <a:t>is </a:t>
            </a:r>
            <a:r>
              <a:rPr lang="nl-NL" altLang="nl-NL" sz="2800" dirty="0" err="1"/>
              <a:t>little</a:t>
            </a:r>
            <a:r>
              <a:rPr lang="nl-NL" altLang="nl-NL" sz="2800" dirty="0"/>
              <a:t> </a:t>
            </a:r>
            <a:r>
              <a:rPr lang="nl-NL" altLang="nl-NL" sz="2800" dirty="0" err="1"/>
              <a:t>interaction</a:t>
            </a:r>
            <a:r>
              <a:rPr lang="nl-NL" altLang="nl-NL" sz="2800" dirty="0"/>
              <a:t> </a:t>
            </a:r>
            <a:r>
              <a:rPr lang="nl-NL" altLang="nl-NL" sz="2800" dirty="0" err="1"/>
              <a:t>between</a:t>
            </a:r>
            <a:r>
              <a:rPr lang="nl-NL" altLang="nl-NL" sz="2800" dirty="0"/>
              <a:t> </a:t>
            </a:r>
            <a:r>
              <a:rPr lang="nl-NL" altLang="nl-NL" sz="2800" dirty="0" err="1"/>
              <a:t>visitors</a:t>
            </a:r>
            <a:r>
              <a:rPr lang="nl-NL" altLang="nl-NL" sz="2800" dirty="0"/>
              <a:t>/ </a:t>
            </a:r>
            <a:r>
              <a:rPr lang="nl-NL" altLang="nl-NL" sz="2800" dirty="0" err="1"/>
              <a:t>groups</a:t>
            </a:r>
            <a:r>
              <a:rPr lang="nl-NL" altLang="nl-NL" sz="2800" dirty="0"/>
              <a:t> of different </a:t>
            </a:r>
            <a:r>
              <a:rPr lang="nl-NL" altLang="nl-NL" sz="2800" dirty="0" err="1"/>
              <a:t>parts</a:t>
            </a:r>
            <a:r>
              <a:rPr lang="nl-NL" altLang="nl-NL" sz="2800" dirty="0"/>
              <a:t> of the park AND </a:t>
            </a:r>
            <a:r>
              <a:rPr lang="en-US" altLang="nl-NL" sz="2800" dirty="0"/>
              <a:t>between groups visiting the same parts of the </a:t>
            </a:r>
            <a:r>
              <a:rPr lang="en-US" altLang="nl-NL" sz="2800" dirty="0" smtClean="0"/>
              <a:t>park</a:t>
            </a:r>
          </a:p>
          <a:p>
            <a:pPr eaLnBrk="1" fontAlgn="auto" hangingPunct="1">
              <a:spcAft>
                <a:spcPts val="0"/>
              </a:spcAft>
              <a:buFont typeface="Wingdings" panose="05000000000000000000" pitchFamily="2" charset="2"/>
              <a:buChar char="§"/>
              <a:defRPr/>
            </a:pPr>
            <a:endParaRPr lang="en-US" altLang="nl-NL" sz="2800" dirty="0"/>
          </a:p>
          <a:p>
            <a:pPr marL="0" indent="0" eaLnBrk="1" fontAlgn="auto" hangingPunct="1">
              <a:spcAft>
                <a:spcPts val="0"/>
              </a:spcAft>
              <a:buFont typeface="Arial" charset="0"/>
              <a:buNone/>
              <a:defRPr/>
            </a:pPr>
            <a:r>
              <a:rPr lang="nl-NL" altLang="nl-NL" sz="2800" dirty="0"/>
              <a:t>=&gt; </a:t>
            </a:r>
            <a:r>
              <a:rPr lang="nl-NL" altLang="nl-NL" sz="2800" dirty="0" err="1"/>
              <a:t>Visiting</a:t>
            </a:r>
            <a:r>
              <a:rPr lang="nl-NL" altLang="nl-NL" sz="2800" dirty="0"/>
              <a:t> the park </a:t>
            </a:r>
            <a:r>
              <a:rPr lang="nl-NL" altLang="nl-NL" sz="2800" dirty="0" err="1"/>
              <a:t>stimulates</a:t>
            </a:r>
            <a:r>
              <a:rPr lang="nl-NL" altLang="nl-NL" sz="2800" dirty="0"/>
              <a:t> </a:t>
            </a:r>
            <a:r>
              <a:rPr lang="nl-NL" altLang="nl-NL" sz="2800" u="sng" dirty="0"/>
              <a:t>in-</a:t>
            </a:r>
            <a:r>
              <a:rPr lang="nl-NL" altLang="nl-NL" sz="2800" u="sng" dirty="0" err="1"/>
              <a:t>group</a:t>
            </a:r>
            <a:r>
              <a:rPr lang="nl-NL" altLang="nl-NL" sz="2800" u="sng" dirty="0"/>
              <a:t> </a:t>
            </a:r>
            <a:r>
              <a:rPr lang="nl-NL" altLang="nl-NL" sz="2800" u="sng" dirty="0" err="1" smtClean="0"/>
              <a:t>interaction</a:t>
            </a:r>
            <a:endParaRPr lang="nl-NL" altLang="nl-NL"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elle Brands\Desktop\Wilhelmina_in_het_Wilhelmina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37"/>
            <a:ext cx="9144000" cy="6858000"/>
          </a:xfrm>
          <a:prstGeom prst="rect">
            <a:avLst/>
          </a:prstGeom>
          <a:blipFill dpi="0" rotWithShape="1">
            <a:blip r:embed="rId4" cstate="print">
              <a:alphaModFix amt="52000"/>
            </a:blip>
            <a:srcRect/>
            <a:tile tx="0" ty="0" sx="100000" sy="100000" flip="none" algn="tl"/>
          </a:blipFill>
          <a:ln>
            <a:noFill/>
          </a:ln>
          <a:effectLst/>
          <a:scene3d>
            <a:camera prst="orthographicFront">
              <a:rot lat="0" lon="0" rev="0"/>
            </a:camera>
            <a:lightRig rig="chilly" dir="t">
              <a:rot lat="0" lon="0" rev="18480000"/>
            </a:lightRig>
          </a:scene3d>
          <a:sp3d prstMaterial="clear">
            <a:bevelT h="63500"/>
          </a:sp3d>
          <a:extLst/>
        </p:spPr>
      </p:pic>
      <p:sp>
        <p:nvSpPr>
          <p:cNvPr id="33795" name="Titel 1"/>
          <p:cNvSpPr>
            <a:spLocks noGrp="1"/>
          </p:cNvSpPr>
          <p:nvPr>
            <p:ph type="title"/>
          </p:nvPr>
        </p:nvSpPr>
        <p:spPr>
          <a:xfrm>
            <a:off x="457200" y="188913"/>
            <a:ext cx="8229600" cy="935037"/>
          </a:xfrm>
        </p:spPr>
        <p:txBody>
          <a:bodyPr/>
          <a:lstStyle/>
          <a:p>
            <a:pPr eaLnBrk="1" hangingPunct="1"/>
            <a:r>
              <a:rPr lang="nl-NL" altLang="nl-NL" sz="3200" b="1" u="sng" smtClean="0"/>
              <a:t>Conclusions with respect to language</a:t>
            </a:r>
            <a:r>
              <a:rPr lang="nl-NL" altLang="nl-NL" sz="3200" b="1" smtClean="0"/>
              <a:t> </a:t>
            </a:r>
            <a:r>
              <a:rPr lang="nl-NL" altLang="nl-NL" sz="3200" smtClean="0"/>
              <a:t/>
            </a:r>
            <a:br>
              <a:rPr lang="nl-NL" altLang="nl-NL" sz="3200" smtClean="0"/>
            </a:br>
            <a:r>
              <a:rPr lang="nl-NL" altLang="nl-NL" sz="3200" smtClean="0"/>
              <a:t>park research</a:t>
            </a:r>
          </a:p>
        </p:txBody>
      </p:sp>
      <p:sp>
        <p:nvSpPr>
          <p:cNvPr id="33796" name="Tijdelijke aanduiding voor inhoud 2"/>
          <p:cNvSpPr>
            <a:spLocks noGrp="1"/>
          </p:cNvSpPr>
          <p:nvPr>
            <p:ph idx="1"/>
          </p:nvPr>
        </p:nvSpPr>
        <p:spPr>
          <a:xfrm>
            <a:off x="250825" y="1557338"/>
            <a:ext cx="8642350" cy="5040312"/>
          </a:xfrm>
        </p:spPr>
        <p:txBody>
          <a:bodyPr/>
          <a:lstStyle/>
          <a:p>
            <a:pPr eaLnBrk="1" hangingPunct="1">
              <a:buFont typeface="Wingdings" pitchFamily="2" charset="2"/>
              <a:buChar char="§"/>
            </a:pPr>
            <a:r>
              <a:rPr lang="en-US" altLang="nl-NL" sz="2800" smtClean="0"/>
              <a:t>Hard to talk about one’s own language use. Easier to talk about the way others speak. I/me = ‘normal’, default - Language plays an important role in interpreting/ locating other groups </a:t>
            </a:r>
          </a:p>
          <a:p>
            <a:pPr eaLnBrk="1" hangingPunct="1">
              <a:buFont typeface="Wingdings" pitchFamily="2" charset="2"/>
              <a:buChar char="§"/>
            </a:pPr>
            <a:r>
              <a:rPr lang="en-US" altLang="nl-NL" sz="2800" smtClean="0"/>
              <a:t>“The way they talked”, “What they talked about” (claiming space – language as boundary – invisible wall) </a:t>
            </a:r>
            <a:r>
              <a:rPr lang="en-US" altLang="nl-NL" sz="1200" smtClean="0"/>
              <a:t>(Pickering et al 2012)</a:t>
            </a:r>
            <a:endParaRPr lang="en-US" altLang="nl-NL" sz="2800" smtClean="0"/>
          </a:p>
          <a:p>
            <a:pPr eaLnBrk="1" hangingPunct="1">
              <a:buFont typeface="Wingdings" pitchFamily="2" charset="2"/>
              <a:buChar char="§"/>
            </a:pPr>
            <a:r>
              <a:rPr lang="en-US" altLang="nl-NL" sz="2800" smtClean="0"/>
              <a:t>Language and place are related - In the park, language use is different from other environments/ settings: more easy-going and nonchalant</a:t>
            </a:r>
          </a:p>
          <a:p>
            <a:pPr eaLnBrk="1" hangingPunct="1">
              <a:buFont typeface="Wingdings" pitchFamily="2" charset="2"/>
              <a:buChar char="§"/>
            </a:pPr>
            <a:r>
              <a:rPr lang="en-US" altLang="nl-NL" sz="2800" u="sng" smtClean="0"/>
              <a:t>Language is a situated practice </a:t>
            </a:r>
            <a:r>
              <a:rPr lang="en-US" altLang="nl-NL" sz="280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Aangepast 4">
      <a:dk1>
        <a:sysClr val="windowText" lastClr="000000"/>
      </a:dk1>
      <a:lt1>
        <a:sysClr val="window" lastClr="FFFFFF"/>
      </a:lt1>
      <a:dk2>
        <a:srgbClr val="1F497D"/>
      </a:dk2>
      <a:lt2>
        <a:srgbClr val="EEECE1"/>
      </a:lt2>
      <a:accent1>
        <a:srgbClr val="4F81BD"/>
      </a:accent1>
      <a:accent2>
        <a:srgbClr val="C10033"/>
      </a:accent2>
      <a:accent3>
        <a:srgbClr val="9BBB59"/>
      </a:accent3>
      <a:accent4>
        <a:srgbClr val="8064A2"/>
      </a:accent4>
      <a:accent5>
        <a:srgbClr val="4BACC6"/>
      </a:accent5>
      <a:accent6>
        <a:srgbClr val="F79646"/>
      </a:accent6>
      <a:hlink>
        <a:srgbClr val="0000FF"/>
      </a:hlink>
      <a:folHlink>
        <a:srgbClr val="F5D3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77FB1829B8B3449DA817FEF7B9EE2D" ma:contentTypeVersion="5" ma:contentTypeDescription="Create a new document." ma:contentTypeScope="" ma:versionID="6cd73d609c3bded9491f2459d6ca9026">
  <xsd:schema xmlns:xsd="http://www.w3.org/2001/XMLSchema" xmlns:xs="http://www.w3.org/2001/XMLSchema" xmlns:p="http://schemas.microsoft.com/office/2006/metadata/properties" xmlns:ns1="http://schemas.microsoft.com/sharepoint/v3" targetNamespace="http://schemas.microsoft.com/office/2006/metadata/properties" ma:root="true" ma:fieldsID="f0f7d3263614a47acd1e0fdb4f78b6e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852FF-0F8C-45CF-AAF7-DE488DD8A36C}">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5E7053EE-DAF9-4CB7-9D4E-7EF3FD367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2494</Words>
  <Application>Microsoft Office PowerPoint</Application>
  <PresentationFormat>On-screen Show (4:3)</PresentationFormat>
  <Paragraphs>204</Paragraphs>
  <Slides>21</Slides>
  <Notes>10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Office-thema</vt:lpstr>
      <vt:lpstr>Today’s presentation is …</vt:lpstr>
      <vt:lpstr>YILUPS Youth, Identity and Language  in Urban Public Space</vt:lpstr>
      <vt:lpstr>Structure</vt:lpstr>
      <vt:lpstr>PowerPoint Presentation</vt:lpstr>
      <vt:lpstr>PowerPoint Presentation</vt:lpstr>
      <vt:lpstr>Relation: Language and public space</vt:lpstr>
      <vt:lpstr>PowerPoint Presentation</vt:lpstr>
      <vt:lpstr>General conclusions  park research</vt:lpstr>
      <vt:lpstr>Conclusions with respect to language  park research</vt:lpstr>
      <vt:lpstr>(To talk about) one’s own (group) language is considered intimate. Façade of giggling and laughing. An example of both façade and mechanism of in- and exclusion (cont. on next slide):</vt:lpstr>
      <vt:lpstr>(Continued)</vt:lpstr>
      <vt:lpstr>Conversations in 2 focus groups about linguistic performances and (urban) space with young people (2014)</vt:lpstr>
      <vt:lpstr>1. Language is situational and relational </vt:lpstr>
      <vt:lpstr>1. - continued -</vt:lpstr>
      <vt:lpstr>PowerPoint Presentation</vt:lpstr>
      <vt:lpstr>2. Unwritten laws and norms</vt:lpstr>
      <vt:lpstr>PowerPoint Presentation</vt:lpstr>
      <vt:lpstr>3. Distraction</vt:lpstr>
      <vt:lpstr>Concluding remarks Focus groups</vt:lpstr>
      <vt:lpstr>Main conclusions where geography and linguistics meet</vt:lpstr>
      <vt:lpstr>References</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Zoere101</dc:creator>
  <cp:lastModifiedBy>Nortier, J.M.</cp:lastModifiedBy>
  <cp:revision>136</cp:revision>
  <cp:lastPrinted>2015-10-12T09:02:10Z</cp:lastPrinted>
  <dcterms:created xsi:type="dcterms:W3CDTF">2011-08-01T13:49:48Z</dcterms:created>
  <dcterms:modified xsi:type="dcterms:W3CDTF">2015-10-27T14:25:18Z</dcterms:modified>
</cp:coreProperties>
</file>