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285" r:id="rId3"/>
    <p:sldId id="257" r:id="rId4"/>
    <p:sldId id="258" r:id="rId5"/>
    <p:sldId id="259" r:id="rId6"/>
    <p:sldId id="260" r:id="rId7"/>
    <p:sldId id="262" r:id="rId8"/>
    <p:sldId id="261" r:id="rId9"/>
    <p:sldId id="263" r:id="rId10"/>
    <p:sldId id="299" r:id="rId11"/>
    <p:sldId id="264" r:id="rId12"/>
    <p:sldId id="265" r:id="rId13"/>
    <p:sldId id="267" r:id="rId14"/>
    <p:sldId id="266" r:id="rId15"/>
    <p:sldId id="268" r:id="rId16"/>
    <p:sldId id="269" r:id="rId17"/>
    <p:sldId id="271" r:id="rId18"/>
    <p:sldId id="272" r:id="rId19"/>
    <p:sldId id="273" r:id="rId20"/>
    <p:sldId id="274" r:id="rId21"/>
    <p:sldId id="275" r:id="rId22"/>
    <p:sldId id="276" r:id="rId23"/>
    <p:sldId id="277" r:id="rId24"/>
    <p:sldId id="278" r:id="rId25"/>
    <p:sldId id="279" r:id="rId26"/>
    <p:sldId id="281" r:id="rId27"/>
    <p:sldId id="280" r:id="rId28"/>
    <p:sldId id="283" r:id="rId29"/>
    <p:sldId id="282" r:id="rId30"/>
    <p:sldId id="287" r:id="rId31"/>
    <p:sldId id="291" r:id="rId32"/>
    <p:sldId id="292" r:id="rId33"/>
    <p:sldId id="293" r:id="rId34"/>
    <p:sldId id="294" r:id="rId35"/>
    <p:sldId id="288" r:id="rId36"/>
    <p:sldId id="289" r:id="rId37"/>
    <p:sldId id="296" r:id="rId38"/>
    <p:sldId id="290" r:id="rId39"/>
    <p:sldId id="295" r:id="rId40"/>
    <p:sldId id="298" r:id="rId41"/>
    <p:sldId id="284" r:id="rId42"/>
    <p:sldId id="286" r:id="rId4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F50EB8-4025-4C9D-8C64-6C3556EC087D}" type="datetimeFigureOut">
              <a:rPr lang="en-GB" smtClean="0"/>
              <a:t>22/05/2016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C4CF5-EC4F-47E6-ABFF-290A94B3B028}" type="slidenum">
              <a:rPr lang="en-GB" smtClean="0"/>
              <a:t>‹nr.›</a:t>
            </a:fld>
            <a:endParaRPr lang="en-GB"/>
          </a:p>
        </p:txBody>
      </p:sp>
    </p:spTree>
    <p:extLst>
      <p:ext uri="{BB962C8B-B14F-4D97-AF65-F5344CB8AC3E}">
        <p14:creationId xmlns:p14="http://schemas.microsoft.com/office/powerpoint/2010/main" val="4275232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12BF0CC-4257-4D2D-A43C-85C40650CF6C}" type="datetime1">
              <a:rPr lang="en-GB" smtClean="0"/>
              <a:t>22/05/2016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43BFF7-E270-4DB9-92CC-07FE060138BB}" type="slidenum">
              <a:rPr lang="en-GB" smtClean="0"/>
              <a:t>‹nr.›</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6CF270-EAC2-4A6E-B626-377E43A8747E}" type="datetime1">
              <a:rPr lang="en-GB" smtClean="0"/>
              <a:t>22/05/2016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43BFF7-E270-4DB9-92CC-07FE060138BB}" type="slidenum">
              <a:rPr lang="en-GB" smtClean="0"/>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C5309D-A5B4-4B1D-890A-AC7D7D1CECBD}" type="datetime1">
              <a:rPr lang="en-GB" smtClean="0"/>
              <a:t>22/05/2016</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B743BFF7-E270-4DB9-92CC-07FE060138BB}" type="slidenum">
              <a:rPr lang="en-GB" smtClean="0"/>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B88DB4-FBA3-401E-896E-8E4844D03E00}" type="datetime1">
              <a:rPr lang="en-GB" smtClean="0"/>
              <a:t>22/05/2016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43BFF7-E270-4DB9-92CC-07FE060138BB}" type="slidenum">
              <a:rPr lang="en-GB" smtClean="0"/>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60FA59-C1F7-4055-A488-C8D981BF7F09}" type="datetime1">
              <a:rPr lang="en-GB" smtClean="0"/>
              <a:t>22/05/2016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43BFF7-E270-4DB9-92CC-07FE060138BB}" type="slidenum">
              <a:rPr lang="en-GB" smtClean="0"/>
              <a:t>‹nr.›</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0B3C3E-16C5-45E3-81EA-6057DE751B42}" type="datetime1">
              <a:rPr lang="en-GB" smtClean="0"/>
              <a:t>22/05/2016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43BFF7-E270-4DB9-92CC-07FE060138BB}" type="slidenum">
              <a:rPr lang="en-GB" smtClean="0"/>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FA19F5-C67D-4037-AEBE-895D69474496}" type="datetime1">
              <a:rPr lang="en-GB" smtClean="0"/>
              <a:t>22/05/2016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43BFF7-E270-4DB9-92CC-07FE060138BB}" type="slidenum">
              <a:rPr lang="en-GB" smtClean="0"/>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195CCC-D466-437E-BEA4-E2AEF0481A5B}" type="datetime1">
              <a:rPr lang="en-GB" smtClean="0"/>
              <a:t>22/05/2016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43BFF7-E270-4DB9-92CC-07FE060138BB}" type="slidenum">
              <a:rPr lang="en-GB" smtClean="0"/>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67F14-3544-42F5-9B89-26C0492D7312}" type="datetime1">
              <a:rPr lang="en-GB" smtClean="0"/>
              <a:t>22/05/2016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43BFF7-E270-4DB9-92CC-07FE060138BB}" type="slidenum">
              <a:rPr lang="en-GB" smtClean="0"/>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18F6EE-0FB4-429F-A1F2-46C26B487E61}" type="datetime1">
              <a:rPr lang="en-GB" smtClean="0"/>
              <a:t>22/05/2016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43BFF7-E270-4DB9-92CC-07FE060138BB}" type="slidenum">
              <a:rPr lang="en-GB" smtClean="0"/>
              <a:t>‹nr.›</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96E71C6-B20E-4986-926B-AF5ADC7ECF72}" type="datetime1">
              <a:rPr lang="en-GB" smtClean="0"/>
              <a:t>22/05/2016</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B743BFF7-E270-4DB9-92CC-07FE060138BB}" type="slidenum">
              <a:rPr lang="en-GB" smtClean="0"/>
              <a:t>‹nr.›</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CC02BCF-7174-4A59-B0A1-888037D422FA}" type="datetime1">
              <a:rPr lang="en-GB" smtClean="0"/>
              <a:t>22/05/2016</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743BFF7-E270-4DB9-92CC-07FE060138BB}" type="slidenum">
              <a:rPr lang="en-GB" smtClean="0"/>
              <a:t>‹nr.›</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maroc.n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hotmocroplaya4livethugwestside@hotmail.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v=myxTPAVEpdU"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youtube.com/watch?v=myxTPAVEpdU"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chaima.n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ATJ-DqKyRx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“Youth languages: </a:t>
            </a:r>
            <a:br>
              <a:rPr lang="en-US" dirty="0" smtClean="0"/>
            </a:br>
            <a:r>
              <a:rPr lang="en-US" dirty="0" smtClean="0"/>
              <a:t>What are we here for?”</a:t>
            </a:r>
            <a:endParaRPr lang="en-GB" dirty="0"/>
          </a:p>
        </p:txBody>
      </p:sp>
      <p:sp>
        <p:nvSpPr>
          <p:cNvPr id="3" name="Subtitle 2"/>
          <p:cNvSpPr>
            <a:spLocks noGrp="1"/>
          </p:cNvSpPr>
          <p:nvPr>
            <p:ph type="subTitle" idx="1"/>
          </p:nvPr>
        </p:nvSpPr>
        <p:spPr/>
        <p:txBody>
          <a:bodyPr>
            <a:normAutofit/>
          </a:bodyPr>
          <a:lstStyle/>
          <a:p>
            <a:r>
              <a:rPr lang="en-GB" dirty="0" smtClean="0"/>
              <a:t>Jacomine Nortier</a:t>
            </a:r>
          </a:p>
          <a:p>
            <a:r>
              <a:rPr lang="en-GB" dirty="0" smtClean="0"/>
              <a:t>Utrecht University, the Netherlands</a:t>
            </a: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1</a:t>
            </a:fld>
            <a:endParaRPr lang="en-GB"/>
          </a:p>
        </p:txBody>
      </p:sp>
    </p:spTree>
    <p:extLst>
      <p:ext uri="{BB962C8B-B14F-4D97-AF65-F5344CB8AC3E}">
        <p14:creationId xmlns:p14="http://schemas.microsoft.com/office/powerpoint/2010/main" val="2440829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Indonesia: Bahasa Gaul</a:t>
            </a:r>
          </a:p>
        </p:txBody>
      </p:sp>
      <p:sp>
        <p:nvSpPr>
          <p:cNvPr id="3" name="Content Placeholder 2"/>
          <p:cNvSpPr>
            <a:spLocks noGrp="1"/>
          </p:cNvSpPr>
          <p:nvPr>
            <p:ph idx="1"/>
          </p:nvPr>
        </p:nvSpPr>
        <p:spPr/>
        <p:txBody>
          <a:bodyPr/>
          <a:lstStyle/>
          <a:p>
            <a:r>
              <a:rPr lang="en-US" dirty="0"/>
              <a:t>Studies on </a:t>
            </a:r>
            <a:r>
              <a:rPr lang="en-US" dirty="0" smtClean="0"/>
              <a:t>Indonesian youth languages focus </a:t>
            </a:r>
            <a:r>
              <a:rPr lang="en-US" dirty="0"/>
              <a:t>on </a:t>
            </a:r>
            <a:r>
              <a:rPr lang="en-US" dirty="0" smtClean="0"/>
              <a:t>the same </a:t>
            </a:r>
            <a:r>
              <a:rPr lang="en-US" dirty="0"/>
              <a:t>type of practices as </a:t>
            </a:r>
            <a:r>
              <a:rPr lang="en-US" dirty="0" smtClean="0"/>
              <a:t>elsewhere: </a:t>
            </a:r>
            <a:r>
              <a:rPr lang="en-US" i="1" dirty="0"/>
              <a:t>on the way stylizations are used to express and construct identities</a:t>
            </a:r>
            <a:r>
              <a:rPr lang="en-US" dirty="0" smtClean="0"/>
              <a:t>.</a:t>
            </a:r>
          </a:p>
          <a:p>
            <a:endParaRPr lang="en-US" dirty="0" smtClean="0"/>
          </a:p>
          <a:p>
            <a:r>
              <a:rPr lang="en-US" dirty="0" smtClean="0"/>
              <a:t>Several examples in the literature: </a:t>
            </a:r>
            <a:r>
              <a:rPr lang="nn-NO" dirty="0"/>
              <a:t>Javanese Basa Walikan from </a:t>
            </a:r>
            <a:r>
              <a:rPr lang="nn-NO" dirty="0" smtClean="0"/>
              <a:t>Malang (this conference), Prokem, and Gaul:</a:t>
            </a: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10</a:t>
            </a:fld>
            <a:endParaRPr lang="en-GB"/>
          </a:p>
        </p:txBody>
      </p:sp>
    </p:spTree>
    <p:extLst>
      <p:ext uri="{BB962C8B-B14F-4D97-AF65-F5344CB8AC3E}">
        <p14:creationId xmlns:p14="http://schemas.microsoft.com/office/powerpoint/2010/main" val="148340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Gaul, continued</a:t>
            </a:r>
            <a:endParaRPr lang="en-GB" dirty="0"/>
          </a:p>
        </p:txBody>
      </p:sp>
      <p:sp>
        <p:nvSpPr>
          <p:cNvPr id="3" name="Content Placeholder 2"/>
          <p:cNvSpPr>
            <a:spLocks noGrp="1"/>
          </p:cNvSpPr>
          <p:nvPr>
            <p:ph idx="1"/>
          </p:nvPr>
        </p:nvSpPr>
        <p:spPr>
          <a:xfrm>
            <a:off x="755576" y="1556792"/>
            <a:ext cx="7931224" cy="4968552"/>
          </a:xfrm>
        </p:spPr>
        <p:txBody>
          <a:bodyPr>
            <a:normAutofit fontScale="25000" lnSpcReduction="20000"/>
          </a:bodyPr>
          <a:lstStyle/>
          <a:p>
            <a:pPr marL="0" indent="0">
              <a:buNone/>
            </a:pPr>
            <a:endParaRPr lang="en-GB" sz="9600" i="1" dirty="0" smtClean="0"/>
          </a:p>
          <a:p>
            <a:pPr marL="0" indent="0">
              <a:buNone/>
            </a:pPr>
            <a:r>
              <a:rPr lang="en-GB" sz="9600" i="1" dirty="0" smtClean="0"/>
              <a:t>Gaul </a:t>
            </a:r>
            <a:r>
              <a:rPr lang="en-GB" sz="9600" i="1" dirty="0"/>
              <a:t>is at the core of the struggle of young </a:t>
            </a:r>
            <a:r>
              <a:rPr lang="en-GB" sz="9600" b="1" i="1" dirty="0"/>
              <a:t>middle class</a:t>
            </a:r>
            <a:r>
              <a:rPr lang="en-GB" sz="9600" i="1" dirty="0"/>
              <a:t> urbanites to find their place in contemporary Indonesia. Among other things, Gaul emphasises informality, self-confidence and cool cosmopolitanism (Smith-Hefner, 2007). Gaul youth are </a:t>
            </a:r>
            <a:r>
              <a:rPr lang="en-GB" sz="9600" b="1" i="1" dirty="0"/>
              <a:t>upwardly mobile</a:t>
            </a:r>
            <a:r>
              <a:rPr lang="en-GB" sz="9600" i="1" dirty="0"/>
              <a:t> and outwardly looking (Smith-Hefner, 2007). Moreover, they view upward economic success as being inextricably linked to the outward construction of a sizable and diverse social network</a:t>
            </a:r>
            <a:r>
              <a:rPr lang="en-GB" sz="9600" dirty="0"/>
              <a:t> (</a:t>
            </a:r>
            <a:r>
              <a:rPr lang="en-GB" sz="9600" dirty="0" err="1"/>
              <a:t>Manns</a:t>
            </a:r>
            <a:r>
              <a:rPr lang="en-GB" sz="9600" dirty="0"/>
              <a:t>, 2013</a:t>
            </a:r>
            <a:r>
              <a:rPr lang="en-GB" sz="9600" dirty="0" smtClean="0"/>
              <a:t>).</a:t>
            </a:r>
          </a:p>
          <a:p>
            <a:pPr marL="0" indent="0">
              <a:buNone/>
            </a:pPr>
            <a:r>
              <a:rPr lang="en-US" sz="9600" i="1" dirty="0" smtClean="0"/>
              <a:t>Gaul styles are selected at key points within conversations to enact stances. It is these stances, as much as the selection of the styles themselves, that enable young speakers to construct Gaul as a social category </a:t>
            </a:r>
            <a:endParaRPr lang="en-US" sz="9600" i="1" dirty="0" smtClean="0"/>
          </a:p>
          <a:p>
            <a:pPr marL="0" indent="0">
              <a:buNone/>
            </a:pPr>
            <a:endParaRPr lang="en-US" sz="9600" i="1" dirty="0"/>
          </a:p>
          <a:p>
            <a:pPr marL="0" indent="0">
              <a:buNone/>
            </a:pPr>
            <a:r>
              <a:rPr lang="en-GB" sz="9600" dirty="0" smtClean="0"/>
              <a:t>(</a:t>
            </a:r>
            <a:r>
              <a:rPr lang="en-GB" sz="9600" dirty="0" smtClean="0"/>
              <a:t>my emphasis)</a:t>
            </a:r>
            <a:endParaRPr lang="nl-NL" sz="9600" dirty="0" smtClean="0"/>
          </a:p>
          <a:p>
            <a:pPr marL="0" indent="0">
              <a:buNone/>
            </a:pPr>
            <a:endParaRPr lang="en-US" sz="9600" i="1" dirty="0" smtClean="0"/>
          </a:p>
          <a:p>
            <a:pPr marL="0" indent="0">
              <a:buNone/>
            </a:pPr>
            <a:endParaRPr lang="en-GB" sz="9600"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11</a:t>
            </a:fld>
            <a:endParaRPr lang="en-GB"/>
          </a:p>
        </p:txBody>
      </p:sp>
    </p:spTree>
    <p:extLst>
      <p:ext uri="{BB962C8B-B14F-4D97-AF65-F5344CB8AC3E}">
        <p14:creationId xmlns:p14="http://schemas.microsoft.com/office/powerpoint/2010/main" val="40682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Gaul, continued</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Function: as other youth languages/styles.</a:t>
            </a:r>
          </a:p>
          <a:p>
            <a:pPr marL="0" indent="0">
              <a:buNone/>
            </a:pPr>
            <a:endParaRPr lang="en-GB" dirty="0" smtClean="0"/>
          </a:p>
          <a:p>
            <a:pPr marL="0" indent="0">
              <a:buNone/>
            </a:pPr>
            <a:r>
              <a:rPr lang="en-GB" dirty="0" smtClean="0"/>
              <a:t>Position of its users: different</a:t>
            </a:r>
          </a:p>
          <a:p>
            <a:pPr marL="0" indent="0">
              <a:buNone/>
            </a:pPr>
            <a:endParaRPr lang="en-GB" dirty="0" smtClean="0"/>
          </a:p>
          <a:p>
            <a:pPr marL="0" indent="0">
              <a:buNone/>
            </a:pPr>
            <a:r>
              <a:rPr lang="en-US" dirty="0"/>
              <a:t>Gaul </a:t>
            </a:r>
            <a:r>
              <a:rPr lang="en-US" dirty="0" smtClean="0"/>
              <a:t>users: middle </a:t>
            </a:r>
            <a:r>
              <a:rPr lang="en-US" dirty="0"/>
              <a:t>class </a:t>
            </a:r>
            <a:r>
              <a:rPr lang="en-US" dirty="0" smtClean="0"/>
              <a:t>urbanites, upwardly mobile.</a:t>
            </a:r>
            <a:endParaRPr lang="en-GB" dirty="0"/>
          </a:p>
          <a:p>
            <a:pPr marL="0" indent="0">
              <a:buNone/>
            </a:pPr>
            <a:endParaRPr lang="en-GB" dirty="0"/>
          </a:p>
          <a:p>
            <a:pPr marL="0" indent="0">
              <a:buNone/>
            </a:pPr>
            <a:r>
              <a:rPr lang="en-GB" dirty="0" smtClean="0"/>
              <a:t>What about users in other parts of the world? Examples</a:t>
            </a:r>
          </a:p>
          <a:p>
            <a:pPr marL="0" indent="0">
              <a:buNone/>
            </a:pP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12</a:t>
            </a:fld>
            <a:endParaRPr lang="en-GB"/>
          </a:p>
        </p:txBody>
      </p:sp>
    </p:spTree>
    <p:extLst>
      <p:ext uri="{BB962C8B-B14F-4D97-AF65-F5344CB8AC3E}">
        <p14:creationId xmlns:p14="http://schemas.microsoft.com/office/powerpoint/2010/main" val="46502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Contrasts</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Cutler &amp; Royneland (2015): use of </a:t>
            </a:r>
            <a:r>
              <a:rPr lang="en-US" dirty="0" smtClean="0"/>
              <a:t>style on the one hand,  </a:t>
            </a:r>
            <a:r>
              <a:rPr lang="en-US" dirty="0" smtClean="0"/>
              <a:t>and ethnicity, social background and belonging in the city </a:t>
            </a:r>
            <a:r>
              <a:rPr lang="en-US" dirty="0" smtClean="0"/>
              <a:t>on the other, are </a:t>
            </a:r>
            <a:r>
              <a:rPr lang="en-US" dirty="0" smtClean="0"/>
              <a:t>strongly related (East vs. West Oslo). </a:t>
            </a:r>
          </a:p>
          <a:p>
            <a:pPr marL="0" indent="0">
              <a:buNone/>
            </a:pPr>
            <a:endParaRPr lang="en-US" dirty="0" smtClean="0"/>
          </a:p>
          <a:p>
            <a:pPr marL="0" indent="0">
              <a:buNone/>
            </a:pPr>
            <a:r>
              <a:rPr lang="en-US" dirty="0" smtClean="0"/>
              <a:t>By contrast: </a:t>
            </a:r>
            <a:r>
              <a:rPr lang="en-GB" dirty="0" smtClean="0"/>
              <a:t>2014, call for contributions </a:t>
            </a:r>
            <a:r>
              <a:rPr lang="fr-FR" dirty="0" smtClean="0"/>
              <a:t>‘</a:t>
            </a:r>
            <a:r>
              <a:rPr lang="fr-FR" i="1" dirty="0" smtClean="0"/>
              <a:t>Le langage des </a:t>
            </a:r>
            <a:r>
              <a:rPr lang="fr-FR" i="1" dirty="0" smtClean="0"/>
              <a:t>Jeunes </a:t>
            </a:r>
            <a:r>
              <a:rPr lang="fr-FR" i="1" dirty="0" smtClean="0"/>
              <a:t>au </a:t>
            </a:r>
            <a:r>
              <a:rPr lang="fr-FR" i="1" dirty="0" smtClean="0"/>
              <a:t>Maghreb</a:t>
            </a:r>
            <a:r>
              <a:rPr lang="fr-FR" dirty="0" smtClean="0"/>
              <a:t>’. Topics: </a:t>
            </a:r>
            <a:r>
              <a:rPr lang="en-US" dirty="0" smtClean="0"/>
              <a:t>linguistics, pragmatics, attitudes, patterns of interaction, but there </a:t>
            </a:r>
            <a:r>
              <a:rPr lang="en-US" dirty="0" smtClean="0"/>
              <a:t>was </a:t>
            </a:r>
            <a:r>
              <a:rPr lang="en-US" dirty="0" smtClean="0"/>
              <a:t>no mention of users’ (ethnic or other) background.</a:t>
            </a:r>
          </a:p>
          <a:p>
            <a:pPr marL="0" indent="0">
              <a:buNone/>
            </a:pPr>
            <a:endParaRPr lang="en-US" dirty="0"/>
          </a:p>
          <a:p>
            <a:pPr marL="0" indent="0">
              <a:buNone/>
            </a:pPr>
            <a:r>
              <a:rPr lang="en-US" dirty="0" smtClean="0"/>
              <a:t>The same is true for Wong Man Tat Parco who doesn’t mention ethnic diversity in his thesis </a:t>
            </a:r>
            <a:r>
              <a:rPr lang="en-US" i="1" dirty="0" smtClean="0"/>
              <a:t>Youth </a:t>
            </a:r>
            <a:r>
              <a:rPr lang="en-US" i="1" dirty="0" err="1" smtClean="0"/>
              <a:t>Slanguage</a:t>
            </a:r>
            <a:r>
              <a:rPr lang="en-US" i="1" dirty="0" smtClean="0"/>
              <a:t> of Hong Kong </a:t>
            </a:r>
            <a:r>
              <a:rPr lang="en-US" i="1" dirty="0" smtClean="0"/>
              <a:t>Adolescents</a:t>
            </a:r>
            <a:r>
              <a:rPr lang="en-US" dirty="0"/>
              <a:t> </a:t>
            </a:r>
            <a:r>
              <a:rPr lang="en-US" dirty="0" smtClean="0"/>
              <a:t>(2006).</a:t>
            </a: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13</a:t>
            </a:fld>
            <a:endParaRPr lang="en-GB"/>
          </a:p>
        </p:txBody>
      </p:sp>
    </p:spTree>
    <p:extLst>
      <p:ext uri="{BB962C8B-B14F-4D97-AF65-F5344CB8AC3E}">
        <p14:creationId xmlns:p14="http://schemas.microsoft.com/office/powerpoint/2010/main" val="218770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Algeria</a:t>
            </a:r>
            <a:endParaRPr lang="en-GB" dirty="0"/>
          </a:p>
        </p:txBody>
      </p:sp>
      <p:sp>
        <p:nvSpPr>
          <p:cNvPr id="3" name="Content Placeholder 2"/>
          <p:cNvSpPr>
            <a:spLocks noGrp="1"/>
          </p:cNvSpPr>
          <p:nvPr>
            <p:ph idx="1"/>
          </p:nvPr>
        </p:nvSpPr>
        <p:spPr/>
        <p:txBody>
          <a:bodyPr>
            <a:normAutofit/>
          </a:bodyPr>
          <a:lstStyle/>
          <a:p>
            <a:pPr marL="0" indent="0">
              <a:buNone/>
            </a:pPr>
            <a:r>
              <a:rPr lang="en-US" dirty="0" err="1"/>
              <a:t>Souheila</a:t>
            </a:r>
            <a:r>
              <a:rPr lang="en-US" dirty="0"/>
              <a:t> </a:t>
            </a:r>
            <a:r>
              <a:rPr lang="en-US" dirty="0" err="1"/>
              <a:t>Hedid</a:t>
            </a:r>
            <a:r>
              <a:rPr lang="en-US" dirty="0"/>
              <a:t> (</a:t>
            </a:r>
            <a:r>
              <a:rPr lang="en-US" dirty="0" smtClean="0"/>
              <a:t>2011: 82):</a:t>
            </a:r>
            <a:endParaRPr lang="nl-NL" dirty="0"/>
          </a:p>
          <a:p>
            <a:pPr marL="0" indent="0">
              <a:buNone/>
            </a:pPr>
            <a:r>
              <a:rPr lang="fr-FR" i="1" dirty="0"/>
              <a:t>En Algérie aussi, l’existence d’un parler jeune est attestée depuis plusieurs années (…). C’est un parler caractérisé, d’une part, par la présence de plusieurs langues mixées selon les besoins de communication, et d’autre part par une appropriation de la langue française qui se manifeste par des créations et des expressions ludiques employées par les jeunes Algériens.</a:t>
            </a:r>
            <a:endParaRPr lang="nl-NL" dirty="0"/>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14</a:t>
            </a:fld>
            <a:endParaRPr lang="en-GB"/>
          </a:p>
        </p:txBody>
      </p:sp>
    </p:spTree>
    <p:extLst>
      <p:ext uri="{BB962C8B-B14F-4D97-AF65-F5344CB8AC3E}">
        <p14:creationId xmlns:p14="http://schemas.microsoft.com/office/powerpoint/2010/main" val="1397528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Autofit/>
          </a:bodyPr>
          <a:lstStyle/>
          <a:p>
            <a:r>
              <a:rPr lang="en-US" sz="2000" dirty="0" err="1" smtClean="0"/>
              <a:t>Abdelali</a:t>
            </a:r>
            <a:r>
              <a:rPr lang="en-US" sz="2000" dirty="0" smtClean="0"/>
              <a:t> </a:t>
            </a:r>
            <a:r>
              <a:rPr lang="en-US" sz="2000" dirty="0" err="1" smtClean="0"/>
              <a:t>Becetti</a:t>
            </a:r>
            <a:r>
              <a:rPr lang="en-US" sz="2000" dirty="0" smtClean="0"/>
              <a:t> (2011) illustrates this, showing the use of </a:t>
            </a:r>
            <a:r>
              <a:rPr lang="en-US" sz="2000" dirty="0" err="1" smtClean="0"/>
              <a:t>Verlan</a:t>
            </a:r>
            <a:r>
              <a:rPr lang="en-US" sz="2000" dirty="0" smtClean="0"/>
              <a:t>, which is practiced in France but exported to North-Africa among young people with an excellent command of French:</a:t>
            </a:r>
            <a:endParaRPr lang="en-GB" sz="2000" dirty="0"/>
          </a:p>
        </p:txBody>
      </p:sp>
      <p:sp>
        <p:nvSpPr>
          <p:cNvPr id="3" name="Content Placeholder 2"/>
          <p:cNvSpPr>
            <a:spLocks noGrp="1"/>
          </p:cNvSpPr>
          <p:nvPr>
            <p:ph idx="1"/>
          </p:nvPr>
        </p:nvSpPr>
        <p:spPr>
          <a:xfrm>
            <a:off x="457200" y="1844824"/>
            <a:ext cx="8229600" cy="4608512"/>
          </a:xfrm>
        </p:spPr>
        <p:txBody>
          <a:bodyPr>
            <a:normAutofit fontScale="55000" lnSpcReduction="20000"/>
          </a:bodyPr>
          <a:lstStyle/>
          <a:p>
            <a:pPr marL="0" indent="0">
              <a:buNone/>
            </a:pPr>
            <a:r>
              <a:rPr lang="en-GB" dirty="0" smtClean="0"/>
              <a:t>GI1 : </a:t>
            </a:r>
            <a:r>
              <a:rPr lang="en-GB" dirty="0" err="1" smtClean="0"/>
              <a:t>chouf</a:t>
            </a:r>
            <a:r>
              <a:rPr lang="en-GB" dirty="0" smtClean="0"/>
              <a:t> </a:t>
            </a:r>
            <a:r>
              <a:rPr lang="en-GB" dirty="0" err="1" smtClean="0"/>
              <a:t>yakhou</a:t>
            </a:r>
            <a:r>
              <a:rPr lang="en-GB" dirty="0" smtClean="0"/>
              <a:t>..</a:t>
            </a:r>
            <a:r>
              <a:rPr lang="en-GB" dirty="0" err="1" smtClean="0"/>
              <a:t>hadok</a:t>
            </a:r>
            <a:r>
              <a:rPr lang="en-GB" dirty="0" smtClean="0"/>
              <a:t> ..</a:t>
            </a:r>
            <a:r>
              <a:rPr lang="en-GB" dirty="0" err="1" smtClean="0"/>
              <a:t>wahad</a:t>
            </a:r>
            <a:r>
              <a:rPr lang="en-GB" dirty="0" smtClean="0"/>
              <a:t> </a:t>
            </a:r>
            <a:r>
              <a:rPr lang="en-GB" dirty="0" err="1" smtClean="0"/>
              <a:t>mlayafhamhom</a:t>
            </a:r>
            <a:r>
              <a:rPr lang="en-GB" dirty="0" smtClean="0"/>
              <a:t>..</a:t>
            </a:r>
            <a:r>
              <a:rPr lang="en-GB" dirty="0" err="1" smtClean="0"/>
              <a:t>parce</a:t>
            </a:r>
            <a:r>
              <a:rPr lang="en-GB" dirty="0" smtClean="0"/>
              <a:t> que </a:t>
            </a:r>
            <a:r>
              <a:rPr lang="en-GB" dirty="0" err="1" smtClean="0"/>
              <a:t>yahadrou</a:t>
            </a:r>
            <a:r>
              <a:rPr lang="en-GB" dirty="0" smtClean="0"/>
              <a:t> </a:t>
            </a:r>
            <a:r>
              <a:rPr lang="en-GB" dirty="0" err="1" smtClean="0"/>
              <a:t>balmakloub</a:t>
            </a:r>
            <a:r>
              <a:rPr lang="en-GB" dirty="0" smtClean="0"/>
              <a:t>.. </a:t>
            </a:r>
          </a:p>
          <a:p>
            <a:pPr marL="0" indent="0">
              <a:buNone/>
            </a:pPr>
            <a:r>
              <a:rPr lang="en-GB" sz="2900" i="1" dirty="0" smtClean="0">
                <a:latin typeface="Courier New" panose="02070309020205020404" pitchFamily="49" charset="0"/>
                <a:cs typeface="Courier New" panose="02070309020205020404" pitchFamily="49" charset="0"/>
              </a:rPr>
              <a:t>Listen, brother</a:t>
            </a:r>
            <a:r>
              <a:rPr lang="en-GB" sz="2900" i="1" dirty="0">
                <a:latin typeface="Courier New" panose="02070309020205020404" pitchFamily="49" charset="0"/>
                <a:cs typeface="Courier New" panose="02070309020205020404" pitchFamily="49" charset="0"/>
              </a:rPr>
              <a:t> </a:t>
            </a:r>
            <a:r>
              <a:rPr lang="en-GB" sz="2900" i="1" dirty="0" smtClean="0">
                <a:latin typeface="Courier New" panose="02070309020205020404" pitchFamily="49" charset="0"/>
                <a:cs typeface="Courier New" panose="02070309020205020404" pitchFamily="49" charset="0"/>
              </a:rPr>
              <a:t>.. those.. nobody understands them .. because they talk backwards (</a:t>
            </a:r>
            <a:r>
              <a:rPr lang="en-GB" sz="2900" i="1" dirty="0" err="1" smtClean="0">
                <a:latin typeface="Courier New" panose="02070309020205020404" pitchFamily="49" charset="0"/>
                <a:cs typeface="Courier New" panose="02070309020205020404" pitchFamily="49" charset="0"/>
              </a:rPr>
              <a:t>verlan</a:t>
            </a:r>
            <a:r>
              <a:rPr lang="en-GB" i="1" dirty="0" smtClean="0"/>
              <a:t>).</a:t>
            </a:r>
            <a:r>
              <a:rPr lang="en-GB" dirty="0" smtClean="0"/>
              <a:t> </a:t>
            </a:r>
          </a:p>
          <a:p>
            <a:endParaRPr lang="en-GB" dirty="0" smtClean="0"/>
          </a:p>
          <a:p>
            <a:pPr marL="0" indent="0">
              <a:buNone/>
            </a:pPr>
            <a:r>
              <a:rPr lang="en-GB" dirty="0" smtClean="0"/>
              <a:t>E : </a:t>
            </a:r>
            <a:r>
              <a:rPr lang="en-GB" dirty="0" err="1" smtClean="0"/>
              <a:t>balmakloub</a:t>
            </a:r>
            <a:r>
              <a:rPr lang="en-GB" dirty="0" smtClean="0"/>
              <a:t> ? </a:t>
            </a:r>
          </a:p>
          <a:p>
            <a:pPr marL="0" indent="0">
              <a:buNone/>
            </a:pPr>
            <a:r>
              <a:rPr lang="en-GB" sz="2900" i="1" dirty="0" smtClean="0">
                <a:latin typeface="Courier New" panose="02070309020205020404" pitchFamily="49" charset="0"/>
                <a:cs typeface="Courier New" panose="02070309020205020404" pitchFamily="49" charset="0"/>
              </a:rPr>
              <a:t>backwards?</a:t>
            </a:r>
            <a:endParaRPr lang="en-GB" i="1" dirty="0" smtClean="0"/>
          </a:p>
          <a:p>
            <a:pPr marL="0" indent="0">
              <a:buNone/>
            </a:pPr>
            <a:endParaRPr lang="en-GB" dirty="0" smtClean="0"/>
          </a:p>
          <a:p>
            <a:pPr marL="0" indent="0">
              <a:buNone/>
            </a:pPr>
            <a:r>
              <a:rPr lang="en-GB" dirty="0" smtClean="0"/>
              <a:t>GI1 :</a:t>
            </a:r>
            <a:r>
              <a:rPr lang="en-GB" dirty="0" err="1" smtClean="0"/>
              <a:t>ih</a:t>
            </a:r>
            <a:r>
              <a:rPr lang="en-GB" dirty="0" smtClean="0"/>
              <a:t>.. </a:t>
            </a:r>
            <a:r>
              <a:rPr lang="en-GB" dirty="0" err="1" smtClean="0"/>
              <a:t>balmakloub</a:t>
            </a:r>
            <a:r>
              <a:rPr lang="en-GB" dirty="0" smtClean="0"/>
              <a:t>, par </a:t>
            </a:r>
            <a:r>
              <a:rPr lang="en-GB" dirty="0" err="1" smtClean="0"/>
              <a:t>exemple</a:t>
            </a:r>
            <a:r>
              <a:rPr lang="en-GB" dirty="0" smtClean="0"/>
              <a:t> </a:t>
            </a:r>
            <a:r>
              <a:rPr lang="en-GB" dirty="0" err="1" smtClean="0"/>
              <a:t>kayen</a:t>
            </a:r>
            <a:r>
              <a:rPr lang="en-GB" dirty="0" smtClean="0"/>
              <a:t> </a:t>
            </a:r>
            <a:r>
              <a:rPr lang="en-GB" dirty="0" err="1" smtClean="0"/>
              <a:t>wahad</a:t>
            </a:r>
            <a:r>
              <a:rPr lang="en-GB" dirty="0" smtClean="0"/>
              <a:t> </a:t>
            </a:r>
            <a:r>
              <a:rPr lang="en-GB" dirty="0" err="1" smtClean="0"/>
              <a:t>lgroupe</a:t>
            </a:r>
            <a:r>
              <a:rPr lang="en-GB" dirty="0" smtClean="0"/>
              <a:t> </a:t>
            </a:r>
            <a:r>
              <a:rPr lang="en-GB" dirty="0" err="1" smtClean="0"/>
              <a:t>hnaya</a:t>
            </a:r>
            <a:r>
              <a:rPr lang="en-GB" dirty="0" smtClean="0"/>
              <a:t>..min Ben </a:t>
            </a:r>
            <a:r>
              <a:rPr lang="en-GB" dirty="0" err="1" smtClean="0"/>
              <a:t>Aknoun</a:t>
            </a:r>
            <a:r>
              <a:rPr lang="en-GB" dirty="0" smtClean="0"/>
              <a:t> au lieu </a:t>
            </a:r>
            <a:r>
              <a:rPr lang="en-GB" dirty="0" err="1" smtClean="0"/>
              <a:t>ygolo</a:t>
            </a:r>
            <a:r>
              <a:rPr lang="en-GB" dirty="0" smtClean="0"/>
              <a:t>.. » </a:t>
            </a:r>
            <a:r>
              <a:rPr lang="en-GB" dirty="0" err="1" smtClean="0"/>
              <a:t>ya</a:t>
            </a:r>
            <a:r>
              <a:rPr lang="en-GB" dirty="0" smtClean="0"/>
              <a:t> </a:t>
            </a:r>
            <a:r>
              <a:rPr lang="en-GB" dirty="0" err="1" smtClean="0"/>
              <a:t>abd</a:t>
            </a:r>
            <a:r>
              <a:rPr lang="en-GB" dirty="0" smtClean="0"/>
              <a:t> </a:t>
            </a:r>
            <a:r>
              <a:rPr lang="en-GB" dirty="0" err="1" smtClean="0"/>
              <a:t>chaftou</a:t>
            </a:r>
            <a:r>
              <a:rPr lang="en-GB" dirty="0" smtClean="0"/>
              <a:t> </a:t>
            </a:r>
            <a:r>
              <a:rPr lang="en-GB" dirty="0" err="1" smtClean="0"/>
              <a:t>hada</a:t>
            </a:r>
            <a:r>
              <a:rPr lang="en-GB" dirty="0" smtClean="0"/>
              <a:t> » </a:t>
            </a:r>
            <a:r>
              <a:rPr lang="en-GB" dirty="0" err="1" smtClean="0"/>
              <a:t>ygolo</a:t>
            </a:r>
            <a:r>
              <a:rPr lang="en-GB" dirty="0" smtClean="0"/>
              <a:t>.. » </a:t>
            </a:r>
            <a:r>
              <a:rPr lang="en-GB" dirty="0" err="1" smtClean="0"/>
              <a:t>ya</a:t>
            </a:r>
            <a:r>
              <a:rPr lang="en-GB" dirty="0" smtClean="0"/>
              <a:t> bad </a:t>
            </a:r>
            <a:r>
              <a:rPr lang="en-GB" dirty="0" err="1" smtClean="0"/>
              <a:t>atchou</a:t>
            </a:r>
            <a:r>
              <a:rPr lang="en-GB" dirty="0" smtClean="0"/>
              <a:t> </a:t>
            </a:r>
            <a:r>
              <a:rPr lang="en-GB" dirty="0" err="1" smtClean="0"/>
              <a:t>daha</a:t>
            </a:r>
            <a:r>
              <a:rPr lang="en-GB" dirty="0" smtClean="0"/>
              <a:t> » </a:t>
            </a:r>
          </a:p>
          <a:p>
            <a:pPr marL="0" indent="0">
              <a:buNone/>
            </a:pPr>
            <a:r>
              <a:rPr lang="en-GB" i="1" dirty="0" smtClean="0">
                <a:latin typeface="Courier New" panose="02070309020205020404" pitchFamily="49" charset="0"/>
                <a:cs typeface="Courier New" panose="02070309020205020404" pitchFamily="49" charset="0"/>
              </a:rPr>
              <a:t>Yeah, in </a:t>
            </a:r>
            <a:r>
              <a:rPr lang="en-GB" i="1" dirty="0" err="1">
                <a:latin typeface="Courier New" panose="02070309020205020404" pitchFamily="49" charset="0"/>
                <a:cs typeface="Courier New" panose="02070309020205020404" pitchFamily="49" charset="0"/>
              </a:rPr>
              <a:t>v</a:t>
            </a:r>
            <a:r>
              <a:rPr lang="en-GB" i="1" dirty="0" err="1" smtClean="0">
                <a:latin typeface="Courier New" panose="02070309020205020404" pitchFamily="49" charset="0"/>
                <a:cs typeface="Courier New" panose="02070309020205020404" pitchFamily="49" charset="0"/>
              </a:rPr>
              <a:t>erlan</a:t>
            </a:r>
            <a:r>
              <a:rPr lang="en-GB" i="1" dirty="0" smtClean="0">
                <a:latin typeface="Courier New" panose="02070309020205020404" pitchFamily="49" charset="0"/>
                <a:cs typeface="Courier New" panose="02070309020205020404" pitchFamily="49" charset="0"/>
              </a:rPr>
              <a:t>, for example, there is a group here from Ben </a:t>
            </a:r>
            <a:r>
              <a:rPr lang="en-GB" i="1" dirty="0" err="1" smtClean="0">
                <a:latin typeface="Courier New" panose="02070309020205020404" pitchFamily="49" charset="0"/>
                <a:cs typeface="Courier New" panose="02070309020205020404" pitchFamily="49" charset="0"/>
              </a:rPr>
              <a:t>Aknoun</a:t>
            </a:r>
            <a:r>
              <a:rPr lang="en-GB" i="1" dirty="0" smtClean="0">
                <a:latin typeface="Courier New" panose="02070309020205020404" pitchFamily="49" charset="0"/>
                <a:cs typeface="Courier New" panose="02070309020205020404" pitchFamily="49" charset="0"/>
              </a:rPr>
              <a:t>* instead of saying hey brother did you see that? they say it in </a:t>
            </a:r>
            <a:r>
              <a:rPr lang="en-GB" i="1" dirty="0" err="1" smtClean="0">
                <a:latin typeface="Courier New" panose="02070309020205020404" pitchFamily="49" charset="0"/>
                <a:cs typeface="Courier New" panose="02070309020205020404" pitchFamily="49" charset="0"/>
              </a:rPr>
              <a:t>verlan</a:t>
            </a:r>
            <a:r>
              <a:rPr lang="en-GB" i="1" dirty="0" smtClean="0"/>
              <a:t>.</a:t>
            </a:r>
          </a:p>
          <a:p>
            <a:pPr marL="0" indent="0">
              <a:buNone/>
            </a:pPr>
            <a:endParaRPr lang="en-GB" i="1" dirty="0" smtClean="0"/>
          </a:p>
          <a:p>
            <a:pPr marL="0" indent="0">
              <a:buNone/>
            </a:pPr>
            <a:r>
              <a:rPr lang="en-GB" dirty="0" smtClean="0"/>
              <a:t>(English translation by JN)</a:t>
            </a:r>
            <a:r>
              <a:rPr lang="en-GB" i="1" dirty="0" smtClean="0"/>
              <a:t> </a:t>
            </a:r>
          </a:p>
          <a:p>
            <a:pPr marL="0" indent="0">
              <a:buNone/>
            </a:pPr>
            <a:endParaRPr lang="en-GB" i="1" dirty="0" smtClean="0"/>
          </a:p>
          <a:p>
            <a:pPr marL="0" indent="0">
              <a:buNone/>
            </a:pPr>
            <a:endParaRPr lang="en-GB" dirty="0" smtClean="0"/>
          </a:p>
          <a:p>
            <a:pPr marL="0" indent="0">
              <a:buNone/>
            </a:pPr>
            <a:endParaRPr lang="en-GB" dirty="0"/>
          </a:p>
          <a:p>
            <a:pPr marL="0" indent="0">
              <a:buNone/>
            </a:pPr>
            <a:r>
              <a:rPr lang="en-GB" dirty="0" smtClean="0"/>
              <a:t>*Ben </a:t>
            </a:r>
            <a:r>
              <a:rPr lang="en-GB" dirty="0" err="1" smtClean="0"/>
              <a:t>Aknoun</a:t>
            </a:r>
            <a:r>
              <a:rPr lang="en-GB" dirty="0" smtClean="0"/>
              <a:t>: national </a:t>
            </a:r>
            <a:r>
              <a:rPr lang="fr-FR" dirty="0" smtClean="0"/>
              <a:t>administrative and </a:t>
            </a:r>
            <a:r>
              <a:rPr lang="fr-FR" dirty="0" err="1" smtClean="0"/>
              <a:t>political</a:t>
            </a:r>
            <a:r>
              <a:rPr lang="fr-FR" dirty="0" smtClean="0"/>
              <a:t> center (</a:t>
            </a:r>
            <a:r>
              <a:rPr lang="fr-FR" dirty="0" err="1" smtClean="0"/>
              <a:t>ministries</a:t>
            </a:r>
            <a:r>
              <a:rPr lang="fr-FR" dirty="0" smtClean="0"/>
              <a:t>, </a:t>
            </a:r>
            <a:r>
              <a:rPr lang="fr-FR" dirty="0" err="1" smtClean="0"/>
              <a:t>ambassies</a:t>
            </a:r>
            <a:r>
              <a:rPr lang="fr-FR" dirty="0" smtClean="0"/>
              <a:t>); large </a:t>
            </a:r>
            <a:r>
              <a:rPr lang="fr-FR" dirty="0" err="1" smtClean="0"/>
              <a:t>university</a:t>
            </a:r>
            <a:r>
              <a:rPr lang="fr-FR" dirty="0" smtClean="0"/>
              <a:t> center. </a:t>
            </a:r>
            <a:r>
              <a:rPr lang="fr-FR" dirty="0" err="1" smtClean="0"/>
              <a:t>Quite</a:t>
            </a:r>
            <a:r>
              <a:rPr lang="fr-FR" dirty="0" smtClean="0"/>
              <a:t> </a:t>
            </a:r>
            <a:r>
              <a:rPr lang="fr-FR" dirty="0" err="1" smtClean="0"/>
              <a:t>different</a:t>
            </a:r>
            <a:r>
              <a:rPr lang="fr-FR" dirty="0" smtClean="0"/>
              <a:t> </a:t>
            </a:r>
            <a:r>
              <a:rPr lang="fr-FR" dirty="0" err="1" smtClean="0"/>
              <a:t>from</a:t>
            </a:r>
            <a:r>
              <a:rPr lang="fr-FR" dirty="0" smtClean="0"/>
              <a:t> the </a:t>
            </a:r>
            <a:r>
              <a:rPr lang="fr-FR" dirty="0" err="1" smtClean="0"/>
              <a:t>suburbs</a:t>
            </a:r>
            <a:r>
              <a:rPr lang="fr-FR" dirty="0" smtClean="0"/>
              <a:t>/banlieues </a:t>
            </a:r>
            <a:r>
              <a:rPr lang="fr-FR" dirty="0" err="1" smtClean="0"/>
              <a:t>that</a:t>
            </a:r>
            <a:r>
              <a:rPr lang="fr-FR" dirty="0" smtClean="0"/>
              <a:t> verlan </a:t>
            </a:r>
            <a:r>
              <a:rPr lang="fr-FR" dirty="0" err="1" smtClean="0"/>
              <a:t>is</a:t>
            </a:r>
            <a:r>
              <a:rPr lang="fr-FR" dirty="0" smtClean="0"/>
              <a:t> </a:t>
            </a:r>
            <a:r>
              <a:rPr lang="fr-FR" dirty="0" err="1" smtClean="0"/>
              <a:t>associated</a:t>
            </a:r>
            <a:r>
              <a:rPr lang="fr-FR" dirty="0" smtClean="0"/>
              <a:t> </a:t>
            </a:r>
            <a:r>
              <a:rPr lang="fr-FR" dirty="0" err="1" smtClean="0"/>
              <a:t>with</a:t>
            </a:r>
            <a:r>
              <a:rPr lang="fr-FR" dirty="0" smtClean="0"/>
              <a:t> in France.</a:t>
            </a:r>
            <a:endParaRPr lang="en-GB" dirty="0" smtClean="0"/>
          </a:p>
        </p:txBody>
      </p:sp>
      <p:sp>
        <p:nvSpPr>
          <p:cNvPr id="4" name="Slide Number Placeholder 3"/>
          <p:cNvSpPr>
            <a:spLocks noGrp="1"/>
          </p:cNvSpPr>
          <p:nvPr>
            <p:ph type="sldNum" sz="quarter" idx="12"/>
          </p:nvPr>
        </p:nvSpPr>
        <p:spPr/>
        <p:txBody>
          <a:bodyPr/>
          <a:lstStyle/>
          <a:p>
            <a:fld id="{B743BFF7-E270-4DB9-92CC-07FE060138BB}" type="slidenum">
              <a:rPr lang="en-GB" smtClean="0"/>
              <a:t>15</a:t>
            </a:fld>
            <a:endParaRPr lang="en-GB"/>
          </a:p>
        </p:txBody>
      </p:sp>
    </p:spTree>
    <p:extLst>
      <p:ext uri="{BB962C8B-B14F-4D97-AF65-F5344CB8AC3E}">
        <p14:creationId xmlns:p14="http://schemas.microsoft.com/office/powerpoint/2010/main" val="1136058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dirty="0" err="1" smtClean="0"/>
              <a:t>Verlan</a:t>
            </a:r>
            <a:r>
              <a:rPr lang="en-GB" dirty="0" smtClean="0"/>
              <a:t> is cool, that’s for sure!</a:t>
            </a:r>
          </a:p>
          <a:p>
            <a:pPr marL="0" indent="0">
              <a:buNone/>
            </a:pPr>
            <a:endParaRPr lang="en-GB" dirty="0" smtClean="0"/>
          </a:p>
          <a:p>
            <a:pPr marL="0" indent="0">
              <a:buNone/>
            </a:pPr>
            <a:r>
              <a:rPr lang="en-US" dirty="0" smtClean="0"/>
              <a:t>Again, as with Gaul, in terms of linguistic practices: the styles or varieties are comparable to what we know from Western Europe but, strikingly, resources from a foreign – but familiar language are used (</a:t>
            </a:r>
            <a:r>
              <a:rPr lang="en-US" dirty="0" err="1" smtClean="0"/>
              <a:t>Verlan</a:t>
            </a:r>
            <a:r>
              <a:rPr lang="en-US" dirty="0" smtClean="0"/>
              <a:t>).  And ethnic diversity is not mentioned at all. </a:t>
            </a:r>
            <a:endParaRPr lang="en-GB" dirty="0" smtClean="0"/>
          </a:p>
        </p:txBody>
      </p:sp>
      <p:sp>
        <p:nvSpPr>
          <p:cNvPr id="4" name="Slide Number Placeholder 3"/>
          <p:cNvSpPr>
            <a:spLocks noGrp="1"/>
          </p:cNvSpPr>
          <p:nvPr>
            <p:ph type="sldNum" sz="quarter" idx="12"/>
          </p:nvPr>
        </p:nvSpPr>
        <p:spPr/>
        <p:txBody>
          <a:bodyPr/>
          <a:lstStyle/>
          <a:p>
            <a:fld id="{B743BFF7-E270-4DB9-92CC-07FE060138BB}" type="slidenum">
              <a:rPr lang="en-GB" smtClean="0"/>
              <a:t>16</a:t>
            </a:fld>
            <a:endParaRPr lang="en-GB"/>
          </a:p>
        </p:txBody>
      </p:sp>
    </p:spTree>
    <p:extLst>
      <p:ext uri="{BB962C8B-B14F-4D97-AF65-F5344CB8AC3E}">
        <p14:creationId xmlns:p14="http://schemas.microsoft.com/office/powerpoint/2010/main" val="3439839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Youth -- Languages</a:t>
            </a:r>
            <a:endParaRPr lang="en-GB" dirty="0"/>
          </a:p>
        </p:txBody>
      </p:sp>
      <p:sp>
        <p:nvSpPr>
          <p:cNvPr id="3" name="Content Placeholder 2"/>
          <p:cNvSpPr>
            <a:spLocks noGrp="1"/>
          </p:cNvSpPr>
          <p:nvPr>
            <p:ph idx="1"/>
          </p:nvPr>
        </p:nvSpPr>
        <p:spPr/>
        <p:txBody>
          <a:bodyPr/>
          <a:lstStyle/>
          <a:p>
            <a:r>
              <a:rPr lang="en-US" dirty="0" smtClean="0"/>
              <a:t>Returning now to the different terms that are used, defended or attacked</a:t>
            </a:r>
          </a:p>
          <a:p>
            <a:r>
              <a:rPr lang="en-GB" dirty="0" smtClean="0"/>
              <a:t>‘Youth languages’: broad variety of styles, varieties, vernaculars</a:t>
            </a:r>
          </a:p>
          <a:p>
            <a:r>
              <a:rPr lang="en-GB" dirty="0" smtClean="0"/>
              <a:t>Definition always depends on context</a:t>
            </a:r>
          </a:p>
          <a:p>
            <a:r>
              <a:rPr lang="en-GB" dirty="0" smtClean="0"/>
              <a:t>Shared: </a:t>
            </a:r>
            <a:r>
              <a:rPr lang="en-GB" i="1" dirty="0" smtClean="0"/>
              <a:t>Young people </a:t>
            </a:r>
            <a:r>
              <a:rPr lang="en-GB" dirty="0" smtClean="0"/>
              <a:t>and </a:t>
            </a:r>
            <a:r>
              <a:rPr lang="en-GB" i="1" dirty="0" smtClean="0"/>
              <a:t>language</a:t>
            </a:r>
            <a:r>
              <a:rPr lang="en-GB" dirty="0" smtClean="0"/>
              <a:t>. </a:t>
            </a:r>
          </a:p>
          <a:p>
            <a:r>
              <a:rPr lang="en-GB" dirty="0" smtClean="0"/>
              <a:t>But: </a:t>
            </a:r>
            <a:r>
              <a:rPr lang="en-GB" dirty="0" smtClean="0"/>
              <a:t>Ziegler (here), </a:t>
            </a:r>
            <a:r>
              <a:rPr lang="en-GB" dirty="0" err="1" smtClean="0"/>
              <a:t>Rampton</a:t>
            </a:r>
            <a:r>
              <a:rPr lang="en-GB" dirty="0" smtClean="0"/>
              <a:t> (2015), </a:t>
            </a:r>
            <a:r>
              <a:rPr lang="en-GB" dirty="0" smtClean="0"/>
              <a:t>Dorleijn et al</a:t>
            </a:r>
            <a:r>
              <a:rPr lang="en-GB" dirty="0" smtClean="0"/>
              <a:t>. (2015)</a:t>
            </a:r>
            <a:endParaRPr lang="en-GB" dirty="0" smtClean="0"/>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17</a:t>
            </a:fld>
            <a:endParaRPr lang="en-GB"/>
          </a:p>
        </p:txBody>
      </p:sp>
    </p:spTree>
    <p:extLst>
      <p:ext uri="{BB962C8B-B14F-4D97-AF65-F5344CB8AC3E}">
        <p14:creationId xmlns:p14="http://schemas.microsoft.com/office/powerpoint/2010/main" val="359396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This conference </a:t>
            </a:r>
            <a:r>
              <a:rPr lang="en-GB" dirty="0" smtClean="0"/>
              <a:t>illustrates (just to mention a few examples):</a:t>
            </a:r>
            <a:endParaRPr lang="en-GB" dirty="0"/>
          </a:p>
        </p:txBody>
      </p:sp>
      <p:sp>
        <p:nvSpPr>
          <p:cNvPr id="3" name="Content Placeholder 2"/>
          <p:cNvSpPr>
            <a:spLocks noGrp="1"/>
          </p:cNvSpPr>
          <p:nvPr>
            <p:ph idx="1"/>
          </p:nvPr>
        </p:nvSpPr>
        <p:spPr>
          <a:xfrm>
            <a:off x="539552" y="1746503"/>
            <a:ext cx="8229600" cy="4976128"/>
          </a:xfrm>
        </p:spPr>
        <p:txBody>
          <a:bodyPr>
            <a:normAutofit fontScale="77500" lnSpcReduction="20000"/>
          </a:bodyPr>
          <a:lstStyle/>
          <a:p>
            <a:pPr marL="0" indent="0">
              <a:buNone/>
            </a:pPr>
            <a:r>
              <a:rPr lang="en-US" dirty="0"/>
              <a:t>T</a:t>
            </a:r>
            <a:r>
              <a:rPr lang="en-US" dirty="0" smtClean="0"/>
              <a:t>opics range from monolingual language use and practices - not necessarily </a:t>
            </a:r>
            <a:r>
              <a:rPr lang="en-US" dirty="0" err="1" smtClean="0"/>
              <a:t>polylanguaging</a:t>
            </a:r>
            <a:r>
              <a:rPr lang="en-US" dirty="0" smtClean="0"/>
              <a:t> -  by young people, e.g.: …</a:t>
            </a:r>
          </a:p>
          <a:p>
            <a:pPr marL="400050" lvl="1" indent="0">
              <a:buNone/>
            </a:pPr>
            <a:r>
              <a:rPr lang="en-US" i="1" dirty="0" err="1" smtClean="0"/>
              <a:t>Jugendtypische</a:t>
            </a:r>
            <a:r>
              <a:rPr lang="en-US" i="1" dirty="0" smtClean="0"/>
              <a:t> </a:t>
            </a:r>
            <a:r>
              <a:rPr lang="en-US" i="1" dirty="0" err="1" smtClean="0"/>
              <a:t>Umgangsformen</a:t>
            </a:r>
            <a:r>
              <a:rPr lang="en-US" i="1" dirty="0" smtClean="0"/>
              <a:t> </a:t>
            </a:r>
            <a:r>
              <a:rPr lang="en-US" i="1" dirty="0" err="1" smtClean="0"/>
              <a:t>mit</a:t>
            </a:r>
            <a:r>
              <a:rPr lang="en-US" i="1" dirty="0" smtClean="0"/>
              <a:t> </a:t>
            </a:r>
            <a:r>
              <a:rPr lang="en-US" i="1" dirty="0" err="1" smtClean="0"/>
              <a:t>sprachlicher</a:t>
            </a:r>
            <a:r>
              <a:rPr lang="en-US" i="1" dirty="0" smtClean="0"/>
              <a:t> </a:t>
            </a:r>
            <a:r>
              <a:rPr lang="en-US" i="1" dirty="0" err="1" smtClean="0"/>
              <a:t>Höflichkeit</a:t>
            </a:r>
            <a:endParaRPr lang="en-US" i="1" dirty="0" smtClean="0"/>
          </a:p>
          <a:p>
            <a:pPr marL="0" indent="0">
              <a:buNone/>
            </a:pPr>
            <a:endParaRPr lang="en-US" dirty="0" smtClean="0"/>
          </a:p>
          <a:p>
            <a:pPr marL="0" indent="0">
              <a:buNone/>
            </a:pPr>
            <a:r>
              <a:rPr lang="en-US" dirty="0" smtClean="0"/>
              <a:t>…to the use of migrant Ls and ethnic diversity as characteristic of youth language. E.g. presentations about </a:t>
            </a:r>
          </a:p>
          <a:p>
            <a:pPr marL="400050" lvl="1" indent="0">
              <a:buNone/>
            </a:pPr>
            <a:r>
              <a:rPr lang="en-US" i="1" dirty="0" err="1" smtClean="0"/>
              <a:t>Kiezdeutsch</a:t>
            </a:r>
            <a:endParaRPr lang="en-US" i="1" dirty="0" smtClean="0"/>
          </a:p>
          <a:p>
            <a:pPr marL="400050" lvl="1" indent="0">
              <a:buNone/>
            </a:pPr>
            <a:r>
              <a:rPr lang="en-US" i="1" dirty="0" smtClean="0"/>
              <a:t>„</a:t>
            </a:r>
            <a:r>
              <a:rPr lang="en-US" i="1" dirty="0" err="1" smtClean="0"/>
              <a:t>Danach</a:t>
            </a:r>
            <a:r>
              <a:rPr lang="en-US" i="1" dirty="0" smtClean="0"/>
              <a:t> </a:t>
            </a:r>
            <a:r>
              <a:rPr lang="en-US" i="1" dirty="0" err="1" smtClean="0"/>
              <a:t>ich</a:t>
            </a:r>
            <a:r>
              <a:rPr lang="en-US" i="1" dirty="0" smtClean="0"/>
              <a:t> bin Kino </a:t>
            </a:r>
            <a:r>
              <a:rPr lang="en-US" i="1" dirty="0" err="1" smtClean="0"/>
              <a:t>gegangen</a:t>
            </a:r>
            <a:r>
              <a:rPr lang="en-US" i="1" dirty="0" smtClean="0"/>
              <a:t> so“ – </a:t>
            </a:r>
            <a:r>
              <a:rPr lang="en-US" i="1" dirty="0" err="1" smtClean="0"/>
              <a:t>Zum</a:t>
            </a:r>
            <a:r>
              <a:rPr lang="en-US" i="1" dirty="0" smtClean="0"/>
              <a:t> </a:t>
            </a:r>
            <a:r>
              <a:rPr lang="en-US" i="1" dirty="0" err="1" smtClean="0"/>
              <a:t>situativen</a:t>
            </a:r>
            <a:r>
              <a:rPr lang="en-US" i="1" dirty="0" smtClean="0"/>
              <a:t> </a:t>
            </a:r>
            <a:r>
              <a:rPr lang="en-US" i="1" dirty="0" err="1" smtClean="0"/>
              <a:t>Gebrauch</a:t>
            </a:r>
            <a:r>
              <a:rPr lang="en-US" i="1" dirty="0" smtClean="0"/>
              <a:t> von </a:t>
            </a:r>
            <a:r>
              <a:rPr lang="en-US" i="1" dirty="0" err="1" smtClean="0"/>
              <a:t>multiethnischen</a:t>
            </a:r>
            <a:r>
              <a:rPr lang="en-US" i="1" dirty="0" smtClean="0"/>
              <a:t> </a:t>
            </a:r>
            <a:r>
              <a:rPr lang="en-US" i="1" dirty="0" err="1" smtClean="0"/>
              <a:t>Jugendsprachen</a:t>
            </a:r>
            <a:r>
              <a:rPr lang="en-US" i="1" dirty="0" smtClean="0"/>
              <a:t> </a:t>
            </a:r>
          </a:p>
          <a:p>
            <a:pPr marL="0" indent="0">
              <a:buNone/>
            </a:pPr>
            <a:endParaRPr lang="en-US" dirty="0" smtClean="0"/>
          </a:p>
          <a:p>
            <a:pPr marL="0" indent="0">
              <a:buNone/>
            </a:pPr>
            <a:r>
              <a:rPr lang="en-US" dirty="0" smtClean="0"/>
              <a:t>And there is a session about the online (=written) form of youth languages</a:t>
            </a:r>
            <a:r>
              <a:rPr lang="en-US" dirty="0" smtClean="0"/>
              <a:t>. Not necessarily about ethnic/linguistic diversity. </a:t>
            </a:r>
            <a:r>
              <a:rPr lang="en-US" dirty="0" smtClean="0"/>
              <a:t>Examples are</a:t>
            </a:r>
          </a:p>
          <a:p>
            <a:pPr marL="400050" lvl="1" indent="0">
              <a:buNone/>
            </a:pPr>
            <a:r>
              <a:rPr lang="en-US" i="1" dirty="0" smtClean="0"/>
              <a:t>Emotions in the writing of young Danes</a:t>
            </a:r>
          </a:p>
          <a:p>
            <a:pPr marL="400050" lvl="1" indent="0">
              <a:buNone/>
            </a:pPr>
            <a:r>
              <a:rPr lang="en-US" i="1" dirty="0" smtClean="0"/>
              <a:t>Use of Emoji </a:t>
            </a:r>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18</a:t>
            </a:fld>
            <a:endParaRPr lang="en-GB"/>
          </a:p>
        </p:txBody>
      </p:sp>
    </p:spTree>
    <p:extLst>
      <p:ext uri="{BB962C8B-B14F-4D97-AF65-F5344CB8AC3E}">
        <p14:creationId xmlns:p14="http://schemas.microsoft.com/office/powerpoint/2010/main" val="214863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part 1</a:t>
            </a:r>
            <a:endParaRPr lang="en-GB" dirty="0"/>
          </a:p>
        </p:txBody>
      </p:sp>
      <p:sp>
        <p:nvSpPr>
          <p:cNvPr id="3" name="Content Placeholder 2"/>
          <p:cNvSpPr>
            <a:spLocks noGrp="1"/>
          </p:cNvSpPr>
          <p:nvPr>
            <p:ph idx="1"/>
          </p:nvPr>
        </p:nvSpPr>
        <p:spPr/>
        <p:txBody>
          <a:bodyPr>
            <a:normAutofit fontScale="85000" lnSpcReduction="10000"/>
          </a:bodyPr>
          <a:lstStyle/>
          <a:p>
            <a:r>
              <a:rPr lang="en-US" dirty="0" smtClean="0"/>
              <a:t>Youth language is not always restricted to youth anymore</a:t>
            </a:r>
          </a:p>
          <a:p>
            <a:r>
              <a:rPr lang="en-US" dirty="0" smtClean="0"/>
              <a:t>In some communities: ethnic and linguistic diversity; in other communities: not necessarily the case. </a:t>
            </a:r>
          </a:p>
          <a:p>
            <a:r>
              <a:rPr lang="en-US" dirty="0" smtClean="0"/>
              <a:t>In some communities the use of youth languages expresses upward social mobility, and in many other communities where it is used as an </a:t>
            </a:r>
            <a:r>
              <a:rPr lang="en-US" dirty="0" err="1" smtClean="0"/>
              <a:t>antilanguage</a:t>
            </a:r>
            <a:r>
              <a:rPr lang="en-US" dirty="0" smtClean="0"/>
              <a:t> it expresses the opposite: a disinterest in upward social mobility. </a:t>
            </a:r>
          </a:p>
          <a:p>
            <a:r>
              <a:rPr lang="en-US" dirty="0" smtClean="0"/>
              <a:t>What all youth languages share: </a:t>
            </a:r>
            <a:r>
              <a:rPr lang="en-US" i="1" dirty="0" smtClean="0"/>
              <a:t>they stress, underline and construct a shared identity, they index a social category. </a:t>
            </a:r>
            <a:endParaRPr lang="en-GB" i="1" dirty="0"/>
          </a:p>
        </p:txBody>
      </p:sp>
      <p:sp>
        <p:nvSpPr>
          <p:cNvPr id="4" name="Slide Number Placeholder 3"/>
          <p:cNvSpPr>
            <a:spLocks noGrp="1"/>
          </p:cNvSpPr>
          <p:nvPr>
            <p:ph type="sldNum" sz="quarter" idx="12"/>
          </p:nvPr>
        </p:nvSpPr>
        <p:spPr/>
        <p:txBody>
          <a:bodyPr/>
          <a:lstStyle/>
          <a:p>
            <a:fld id="{B743BFF7-E270-4DB9-92CC-07FE060138BB}" type="slidenum">
              <a:rPr lang="en-GB" smtClean="0"/>
              <a:t>19</a:t>
            </a:fld>
            <a:endParaRPr lang="en-GB"/>
          </a:p>
        </p:txBody>
      </p:sp>
    </p:spTree>
    <p:extLst>
      <p:ext uri="{BB962C8B-B14F-4D97-AF65-F5344CB8AC3E}">
        <p14:creationId xmlns:p14="http://schemas.microsoft.com/office/powerpoint/2010/main" val="142721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 of this talk</a:t>
            </a: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Give background to the central theme of this conference by sketching perspectives on several aspects mentioned in the call for papers</a:t>
            </a:r>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2</a:t>
            </a:fld>
            <a:endParaRPr lang="en-GB"/>
          </a:p>
        </p:txBody>
      </p:sp>
    </p:spTree>
    <p:extLst>
      <p:ext uri="{BB962C8B-B14F-4D97-AF65-F5344CB8AC3E}">
        <p14:creationId xmlns:p14="http://schemas.microsoft.com/office/powerpoint/2010/main" val="2909565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2: urban space</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Call for papers: </a:t>
            </a:r>
          </a:p>
          <a:p>
            <a:pPr marL="400050" lvl="1" indent="0">
              <a:buNone/>
            </a:pPr>
            <a:r>
              <a:rPr lang="en-US" i="1" dirty="0" smtClean="0"/>
              <a:t>1. Youth languages in </a:t>
            </a:r>
            <a:r>
              <a:rPr lang="en-US" b="1" i="1" dirty="0" smtClean="0"/>
              <a:t>urban</a:t>
            </a:r>
            <a:r>
              <a:rPr lang="en-US" i="1" dirty="0" smtClean="0"/>
              <a:t> </a:t>
            </a:r>
            <a:r>
              <a:rPr lang="en-US" i="1" dirty="0" err="1" smtClean="0"/>
              <a:t>centres</a:t>
            </a:r>
            <a:r>
              <a:rPr lang="en-US" i="1" dirty="0" smtClean="0"/>
              <a:t> (…)</a:t>
            </a:r>
          </a:p>
          <a:p>
            <a:pPr marL="0" indent="0">
              <a:buNone/>
            </a:pPr>
            <a:endParaRPr lang="en-US" dirty="0" smtClean="0"/>
          </a:p>
          <a:p>
            <a:pPr marL="0" indent="0">
              <a:buNone/>
            </a:pPr>
            <a:r>
              <a:rPr lang="en-US" dirty="0" smtClean="0"/>
              <a:t>Urban is hot, the city is hot.</a:t>
            </a:r>
          </a:p>
          <a:p>
            <a:pPr marL="0" indent="0">
              <a:buNone/>
            </a:pPr>
            <a:endParaRPr lang="en-US" dirty="0" smtClean="0"/>
          </a:p>
          <a:p>
            <a:pPr marL="0" indent="0">
              <a:buNone/>
            </a:pPr>
            <a:r>
              <a:rPr lang="en-US" dirty="0" smtClean="0"/>
              <a:t>What is urban? What are urban </a:t>
            </a:r>
            <a:r>
              <a:rPr lang="en-US" dirty="0" err="1" smtClean="0"/>
              <a:t>centres</a:t>
            </a:r>
            <a:r>
              <a:rPr lang="en-US" dirty="0" smtClean="0"/>
              <a:t>?</a:t>
            </a:r>
          </a:p>
          <a:p>
            <a:pPr marL="0" indent="0">
              <a:buNone/>
            </a:pPr>
            <a:endParaRPr lang="en-US" dirty="0" smtClean="0"/>
          </a:p>
          <a:p>
            <a:pPr marL="0" indent="0">
              <a:buNone/>
            </a:pPr>
            <a:r>
              <a:rPr lang="en-US" dirty="0" smtClean="0"/>
              <a:t>Wallpaper?</a:t>
            </a:r>
          </a:p>
          <a:p>
            <a:pPr marL="0" indent="0">
              <a:buNone/>
            </a:pP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20</a:t>
            </a:fld>
            <a:endParaRPr lang="en-GB"/>
          </a:p>
        </p:txBody>
      </p:sp>
    </p:spTree>
    <p:extLst>
      <p:ext uri="{BB962C8B-B14F-4D97-AF65-F5344CB8AC3E}">
        <p14:creationId xmlns:p14="http://schemas.microsoft.com/office/powerpoint/2010/main" val="186608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do we tell geographers about language?</a:t>
            </a:r>
            <a:endParaRPr lang="en-GB" dirty="0"/>
          </a:p>
        </p:txBody>
      </p:sp>
      <p:sp>
        <p:nvSpPr>
          <p:cNvPr id="3" name="Content Placeholder 2"/>
          <p:cNvSpPr>
            <a:spLocks noGrp="1"/>
          </p:cNvSpPr>
          <p:nvPr>
            <p:ph idx="1"/>
          </p:nvPr>
        </p:nvSpPr>
        <p:spPr/>
        <p:txBody>
          <a:bodyPr>
            <a:normAutofit fontScale="55000" lnSpcReduction="20000"/>
          </a:bodyPr>
          <a:lstStyle/>
          <a:p>
            <a:r>
              <a:rPr lang="en-US" i="1" dirty="0"/>
              <a:t>Language is both a strong mirror and a creator of individual and group behavior. </a:t>
            </a:r>
            <a:r>
              <a:rPr lang="en-US" i="1" dirty="0" smtClean="0"/>
              <a:t>‘</a:t>
            </a:r>
            <a:r>
              <a:rPr lang="en-US" i="1" dirty="0"/>
              <a:t>Language is an extremely sensitive indicator of broader social and cultural processes’. (</a:t>
            </a:r>
            <a:r>
              <a:rPr lang="en-US" i="1" dirty="0" err="1"/>
              <a:t>Blommaert</a:t>
            </a:r>
            <a:r>
              <a:rPr lang="en-US" i="1" dirty="0"/>
              <a:t> 2010:10). </a:t>
            </a:r>
            <a:r>
              <a:rPr lang="en-US" i="1" dirty="0" smtClean="0"/>
              <a:t>Ahearn :‘</a:t>
            </a:r>
            <a:r>
              <a:rPr lang="en-US" i="1" dirty="0"/>
              <a:t>questions about social relations and cultural meanings can best be answered by paying close attention to language’ (Ahearn 2012: 17</a:t>
            </a:r>
            <a:r>
              <a:rPr lang="en-US" i="1" dirty="0" smtClean="0"/>
              <a:t>).</a:t>
            </a:r>
          </a:p>
          <a:p>
            <a:endParaRPr lang="nl-NL" dirty="0"/>
          </a:p>
          <a:p>
            <a:r>
              <a:rPr lang="en-US" i="1" dirty="0" smtClean="0"/>
              <a:t>Language </a:t>
            </a:r>
            <a:r>
              <a:rPr lang="en-US" i="1" dirty="0"/>
              <a:t>is a strong and rich resource for semiotic expressions and messages since it is dual in nature: linguistic forms convey not only a referential message but also contain reference to social meaning and identity (</a:t>
            </a:r>
            <a:r>
              <a:rPr lang="en-US" i="1" dirty="0" err="1"/>
              <a:t>Bucholtz</a:t>
            </a:r>
            <a:r>
              <a:rPr lang="en-US" i="1" dirty="0"/>
              <a:t> and Hall 2004). </a:t>
            </a:r>
            <a:endParaRPr lang="en-US" i="1" dirty="0" smtClean="0"/>
          </a:p>
          <a:p>
            <a:endParaRPr lang="en-US" i="1" dirty="0" smtClean="0"/>
          </a:p>
          <a:p>
            <a:r>
              <a:rPr lang="en-US" i="1" dirty="0" smtClean="0"/>
              <a:t>This </a:t>
            </a:r>
            <a:r>
              <a:rPr lang="en-US" i="1" dirty="0"/>
              <a:t>can be illustrated by the differences in pronunciation of Dutch /g/ as in ‘geld’ (money) or ‘morgen’ (morning, tomorrow). </a:t>
            </a:r>
            <a:r>
              <a:rPr lang="en-US" i="1" dirty="0" smtClean="0"/>
              <a:t>Southern NL </a:t>
            </a:r>
            <a:r>
              <a:rPr lang="en-US" i="1" dirty="0"/>
              <a:t>(and Flanders), </a:t>
            </a:r>
            <a:r>
              <a:rPr lang="en-US" i="1" dirty="0" smtClean="0"/>
              <a:t>--&gt; a </a:t>
            </a:r>
            <a:r>
              <a:rPr lang="en-US" i="1" dirty="0"/>
              <a:t>soft /</a:t>
            </a:r>
            <a:r>
              <a:rPr lang="en-US" i="1" dirty="0" smtClean="0"/>
              <a:t>g/; hard </a:t>
            </a:r>
            <a:r>
              <a:rPr lang="en-US" i="1" dirty="0"/>
              <a:t>/g/ </a:t>
            </a:r>
            <a:r>
              <a:rPr lang="en-US" i="1" dirty="0" smtClean="0"/>
              <a:t>in </a:t>
            </a:r>
            <a:r>
              <a:rPr lang="en-US" i="1" dirty="0"/>
              <a:t>other parts of the country. The pronunciation of ‘geld’ or ‘morgen’ </a:t>
            </a:r>
            <a:r>
              <a:rPr lang="en-US" i="1" dirty="0" smtClean="0"/>
              <a:t>refers </a:t>
            </a:r>
            <a:r>
              <a:rPr lang="en-US" i="1" dirty="0"/>
              <a:t>to region on a broader sociocultural level. Moreover, the soft /g/ is associated with people from the </a:t>
            </a:r>
            <a:r>
              <a:rPr lang="en-US" i="1" dirty="0" smtClean="0"/>
              <a:t>south, ‘joie </a:t>
            </a:r>
            <a:r>
              <a:rPr lang="en-US" i="1" dirty="0"/>
              <a:t>de </a:t>
            </a:r>
            <a:r>
              <a:rPr lang="en-US" i="1" dirty="0" smtClean="0"/>
              <a:t>vivre’. The </a:t>
            </a:r>
            <a:r>
              <a:rPr lang="en-US" i="1" dirty="0"/>
              <a:t>hard /g/ </a:t>
            </a:r>
            <a:r>
              <a:rPr lang="en-US" i="1" dirty="0" smtClean="0"/>
              <a:t>--&gt; people </a:t>
            </a:r>
            <a:r>
              <a:rPr lang="en-US" i="1" dirty="0"/>
              <a:t>from the </a:t>
            </a:r>
            <a:r>
              <a:rPr lang="en-US" i="1" dirty="0" smtClean="0"/>
              <a:t>north, more reserved. Linguistic </a:t>
            </a:r>
            <a:r>
              <a:rPr lang="en-US" i="1" dirty="0"/>
              <a:t>forms constitute this semiotic meaning </a:t>
            </a:r>
            <a:r>
              <a:rPr lang="en-US" i="1" dirty="0" smtClean="0"/>
              <a:t>which makes </a:t>
            </a:r>
            <a:r>
              <a:rPr lang="en-US" i="1" dirty="0"/>
              <a:t>them powerful resources for people trying to align or distinguish themselves from others (</a:t>
            </a:r>
            <a:r>
              <a:rPr lang="en-US" i="1" dirty="0" err="1"/>
              <a:t>Thissen</a:t>
            </a:r>
            <a:r>
              <a:rPr lang="en-US" i="1" dirty="0"/>
              <a:t> </a:t>
            </a:r>
            <a:r>
              <a:rPr lang="en-US" i="1" dirty="0" smtClean="0"/>
              <a:t>2013: 123). </a:t>
            </a:r>
            <a:r>
              <a:rPr lang="en-US" i="1" dirty="0"/>
              <a:t>‘(…) the analysis of language use is the area par excellence where constructions of belonging to places and groups can be studied closely</a:t>
            </a:r>
            <a:r>
              <a:rPr lang="en-US" i="1" dirty="0" smtClean="0"/>
              <a:t>.’</a:t>
            </a:r>
          </a:p>
          <a:p>
            <a:endParaRPr lang="nl-NL" dirty="0"/>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21</a:t>
            </a:fld>
            <a:endParaRPr lang="en-GB"/>
          </a:p>
        </p:txBody>
      </p:sp>
    </p:spTree>
    <p:extLst>
      <p:ext uri="{BB962C8B-B14F-4D97-AF65-F5344CB8AC3E}">
        <p14:creationId xmlns:p14="http://schemas.microsoft.com/office/powerpoint/2010/main" val="383105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en-GB" dirty="0"/>
          </a:p>
        </p:txBody>
      </p:sp>
      <p:sp>
        <p:nvSpPr>
          <p:cNvPr id="3" name="Content Placeholder 2"/>
          <p:cNvSpPr>
            <a:spLocks noGrp="1"/>
          </p:cNvSpPr>
          <p:nvPr>
            <p:ph idx="1"/>
          </p:nvPr>
        </p:nvSpPr>
        <p:spPr>
          <a:xfrm>
            <a:off x="457200" y="1916832"/>
            <a:ext cx="8229600" cy="4209331"/>
          </a:xfrm>
        </p:spPr>
        <p:txBody>
          <a:bodyPr>
            <a:normAutofit fontScale="92500" lnSpcReduction="20000"/>
          </a:bodyPr>
          <a:lstStyle/>
          <a:p>
            <a:r>
              <a:rPr lang="en-GB" dirty="0" smtClean="0"/>
              <a:t>New for geographers, known to us. And the opposite? </a:t>
            </a:r>
          </a:p>
          <a:p>
            <a:r>
              <a:rPr lang="en-US" dirty="0" smtClean="0"/>
              <a:t>Within the city, urban public space usually is the locus for our research. What is </a:t>
            </a:r>
            <a:r>
              <a:rPr lang="en-US" b="1" dirty="0" smtClean="0"/>
              <a:t>urban public space</a:t>
            </a:r>
            <a:r>
              <a:rPr lang="en-US" dirty="0" smtClean="0"/>
              <a:t>?</a:t>
            </a:r>
          </a:p>
          <a:p>
            <a:r>
              <a:rPr lang="en-GB" dirty="0" smtClean="0"/>
              <a:t>Urban is the opposite of rural, we usually say.</a:t>
            </a:r>
          </a:p>
          <a:p>
            <a:r>
              <a:rPr lang="en-US" dirty="0" smtClean="0"/>
              <a:t>David Britain at ‘Where Geography meets Language’ (Bern, Nov. 2015): sociolinguists never study ethnolinguistic diversity in rural areas. Why? In rural areas there is ethnic diversity, too.</a:t>
            </a: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22</a:t>
            </a:fld>
            <a:endParaRPr lang="en-GB"/>
          </a:p>
        </p:txBody>
      </p:sp>
    </p:spTree>
    <p:extLst>
      <p:ext uri="{BB962C8B-B14F-4D97-AF65-F5344CB8AC3E}">
        <p14:creationId xmlns:p14="http://schemas.microsoft.com/office/powerpoint/2010/main" val="109313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David Britain, </a:t>
            </a:r>
            <a:r>
              <a:rPr lang="en-GB" dirty="0" smtClean="0"/>
              <a:t>November </a:t>
            </a:r>
            <a:r>
              <a:rPr lang="en-GB" dirty="0" smtClean="0"/>
              <a:t>2015:</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t>Sociolinguistic excitement about the city, since the 1960s, has largely been driven by the perceived heterogeneity, diversity and dynamism of the urban, where demographic change is intense. Cities are where it is all happening, linguistically – contact, multilingualism, change, pan-ethnolect development, and, more recently, “</a:t>
            </a:r>
            <a:r>
              <a:rPr lang="en-US" i="1" dirty="0" err="1" smtClean="0"/>
              <a:t>superdiversity</a:t>
            </a:r>
            <a:r>
              <a:rPr lang="en-US" i="1" dirty="0" smtClean="0"/>
              <a:t>”, “</a:t>
            </a:r>
            <a:r>
              <a:rPr lang="en-US" i="1" dirty="0" err="1" smtClean="0"/>
              <a:t>metrolingualism</a:t>
            </a:r>
            <a:r>
              <a:rPr lang="en-US" i="1" dirty="0" smtClean="0"/>
              <a:t>”, and “</a:t>
            </a:r>
            <a:r>
              <a:rPr lang="en-US" i="1" dirty="0" err="1" smtClean="0"/>
              <a:t>polylanguaging</a:t>
            </a:r>
            <a:r>
              <a:rPr lang="en-US" i="1" dirty="0" smtClean="0"/>
              <a:t>” have all been strongly associated with the city</a:t>
            </a:r>
            <a:r>
              <a:rPr lang="en-US" dirty="0" smtClean="0"/>
              <a:t>.</a:t>
            </a:r>
          </a:p>
          <a:p>
            <a:pPr marL="0" indent="0">
              <a:buNone/>
            </a:pPr>
            <a:endParaRPr lang="en-US" dirty="0"/>
          </a:p>
          <a:p>
            <a:pPr marL="0" indent="0">
              <a:buNone/>
            </a:pPr>
            <a:r>
              <a:rPr lang="en-US" i="1" dirty="0" smtClean="0"/>
              <a:t>(However:) These </a:t>
            </a:r>
            <a:r>
              <a:rPr lang="en-US" i="1" dirty="0"/>
              <a:t>can affect rural as well as urban</a:t>
            </a:r>
            <a:endParaRPr lang="en-GB" i="1" dirty="0"/>
          </a:p>
        </p:txBody>
      </p:sp>
      <p:sp>
        <p:nvSpPr>
          <p:cNvPr id="4" name="Slide Number Placeholder 3"/>
          <p:cNvSpPr>
            <a:spLocks noGrp="1"/>
          </p:cNvSpPr>
          <p:nvPr>
            <p:ph type="sldNum" sz="quarter" idx="12"/>
          </p:nvPr>
        </p:nvSpPr>
        <p:spPr/>
        <p:txBody>
          <a:bodyPr/>
          <a:lstStyle/>
          <a:p>
            <a:fld id="{B743BFF7-E270-4DB9-92CC-07FE060138BB}" type="slidenum">
              <a:rPr lang="en-GB" smtClean="0"/>
              <a:t>23</a:t>
            </a:fld>
            <a:endParaRPr lang="en-GB"/>
          </a:p>
        </p:txBody>
      </p:sp>
    </p:spTree>
    <p:extLst>
      <p:ext uri="{BB962C8B-B14F-4D97-AF65-F5344CB8AC3E}">
        <p14:creationId xmlns:p14="http://schemas.microsoft.com/office/powerpoint/2010/main" val="2827616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a:t>
            </a:r>
            <a:endParaRPr lang="en-GB" dirty="0"/>
          </a:p>
        </p:txBody>
      </p:sp>
      <p:sp>
        <p:nvSpPr>
          <p:cNvPr id="3" name="Content Placeholder 2"/>
          <p:cNvSpPr>
            <a:spLocks noGrp="1"/>
          </p:cNvSpPr>
          <p:nvPr>
            <p:ph idx="1"/>
          </p:nvPr>
        </p:nvSpPr>
        <p:spPr/>
        <p:txBody>
          <a:bodyPr/>
          <a:lstStyle/>
          <a:p>
            <a:pPr marL="0" indent="0">
              <a:buNone/>
            </a:pPr>
            <a:r>
              <a:rPr lang="en-US" i="1" dirty="0" smtClean="0"/>
              <a:t>As Woods (2011: 30) makes clear, there are a multitude of discourses of rurality, and the rural idyll competes with other representations of the countryside, for example the rural as backward, conservative, boring, dangerous, threatening, ‘uncultured’ and uneducated. (Britain, in press)</a:t>
            </a:r>
            <a:endParaRPr lang="en-GB" i="1" dirty="0"/>
          </a:p>
        </p:txBody>
      </p:sp>
      <p:sp>
        <p:nvSpPr>
          <p:cNvPr id="4" name="Slide Number Placeholder 3"/>
          <p:cNvSpPr>
            <a:spLocks noGrp="1"/>
          </p:cNvSpPr>
          <p:nvPr>
            <p:ph type="sldNum" sz="quarter" idx="12"/>
          </p:nvPr>
        </p:nvSpPr>
        <p:spPr/>
        <p:txBody>
          <a:bodyPr/>
          <a:lstStyle/>
          <a:p>
            <a:fld id="{B743BFF7-E270-4DB9-92CC-07FE060138BB}" type="slidenum">
              <a:rPr lang="en-GB" smtClean="0"/>
              <a:t>24</a:t>
            </a:fld>
            <a:endParaRPr lang="en-GB"/>
          </a:p>
        </p:txBody>
      </p:sp>
    </p:spTree>
    <p:extLst>
      <p:ext uri="{BB962C8B-B14F-4D97-AF65-F5344CB8AC3E}">
        <p14:creationId xmlns:p14="http://schemas.microsoft.com/office/powerpoint/2010/main" val="1419287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public space in the city different from rural public space? </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Based on </a:t>
            </a:r>
            <a:r>
              <a:rPr lang="en-GB" dirty="0" err="1" smtClean="0"/>
              <a:t>Lofland</a:t>
            </a:r>
            <a:r>
              <a:rPr lang="en-GB" dirty="0" smtClean="0"/>
              <a:t> (1989):</a:t>
            </a:r>
          </a:p>
          <a:p>
            <a:pPr marL="0" indent="0">
              <a:buNone/>
            </a:pPr>
            <a:r>
              <a:rPr lang="en-US" dirty="0" smtClean="0"/>
              <a:t>In cities, private and public are separate spheres, in villages they coincide.</a:t>
            </a:r>
          </a:p>
          <a:p>
            <a:pPr marL="0" indent="0">
              <a:buNone/>
            </a:pPr>
            <a:r>
              <a:rPr lang="en-US" dirty="0" smtClean="0"/>
              <a:t>People ‘tolerate’ more from each other in urban space; in the ‘world of strangers’ there is more anonymity.  </a:t>
            </a:r>
          </a:p>
          <a:p>
            <a:pPr marL="0" indent="0">
              <a:buNone/>
            </a:pPr>
            <a:r>
              <a:rPr lang="en-US" dirty="0" smtClean="0"/>
              <a:t>In urban public space people get an overkill of sights and sounds. Reaction: people cut themselves off from the world outside, which can be a reason for a-social behavior. Typical for the city: </a:t>
            </a:r>
            <a:r>
              <a:rPr lang="en-US" dirty="0" err="1" smtClean="0"/>
              <a:t>unpersonal</a:t>
            </a:r>
            <a:r>
              <a:rPr lang="en-US" dirty="0" smtClean="0"/>
              <a:t> contacts and a lack of involvement. </a:t>
            </a:r>
          </a:p>
          <a:p>
            <a:pPr marL="0" indent="0">
              <a:buNone/>
            </a:pPr>
            <a:r>
              <a:rPr lang="en-US" dirty="0" smtClean="0"/>
              <a:t>This does not mean that all activities in the urban public realm are </a:t>
            </a:r>
            <a:r>
              <a:rPr lang="en-US" dirty="0" err="1" smtClean="0"/>
              <a:t>unpersonal</a:t>
            </a:r>
            <a:r>
              <a:rPr lang="en-US" dirty="0" smtClean="0"/>
              <a:t> and a-social. </a:t>
            </a:r>
            <a:r>
              <a:rPr lang="en-US" dirty="0" err="1" smtClean="0"/>
              <a:t>Lofland</a:t>
            </a:r>
            <a:r>
              <a:rPr lang="en-US" dirty="0" smtClean="0"/>
              <a:t> challenges this position (</a:t>
            </a:r>
            <a:r>
              <a:rPr lang="en-US" dirty="0" err="1" smtClean="0"/>
              <a:t>Goffmann</a:t>
            </a:r>
            <a:r>
              <a:rPr lang="en-US" dirty="0" smtClean="0"/>
              <a:t>). ‘Surface’ or ‘</a:t>
            </a:r>
            <a:r>
              <a:rPr lang="en-US" dirty="0" err="1" smtClean="0"/>
              <a:t>unpersonal</a:t>
            </a:r>
            <a:r>
              <a:rPr lang="en-US" dirty="0" smtClean="0"/>
              <a:t>’ encounters are not ‘empty’: strong symbolic value. </a:t>
            </a:r>
          </a:p>
          <a:p>
            <a:pPr marL="0" indent="0">
              <a:buNone/>
            </a:pP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25</a:t>
            </a:fld>
            <a:endParaRPr lang="en-GB"/>
          </a:p>
        </p:txBody>
      </p:sp>
    </p:spTree>
    <p:extLst>
      <p:ext uri="{BB962C8B-B14F-4D97-AF65-F5344CB8AC3E}">
        <p14:creationId xmlns:p14="http://schemas.microsoft.com/office/powerpoint/2010/main" val="11732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Lofland</a:t>
            </a:r>
            <a:r>
              <a:rPr lang="en-GB" dirty="0" smtClean="0"/>
              <a:t>, continued</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dirty="0" smtClean="0"/>
              <a:t>Life in the public realm is socially and sociologically interesting. Unwritten laws and rules, for example: </a:t>
            </a:r>
          </a:p>
          <a:p>
            <a:r>
              <a:rPr lang="en-US" dirty="0" smtClean="0"/>
              <a:t>how to choose a seat, </a:t>
            </a:r>
          </a:p>
          <a:p>
            <a:r>
              <a:rPr lang="en-US" dirty="0" smtClean="0"/>
              <a:t>how to avoid physical contact, undesired or dangerous situations. </a:t>
            </a:r>
          </a:p>
          <a:p>
            <a:r>
              <a:rPr lang="en-US" dirty="0" smtClean="0"/>
              <a:t>how to move through a busy street</a:t>
            </a:r>
          </a:p>
          <a:p>
            <a:r>
              <a:rPr lang="en-US" dirty="0" smtClean="0"/>
              <a:t>how to behave in a queue</a:t>
            </a:r>
          </a:p>
          <a:p>
            <a:r>
              <a:rPr lang="en-US" dirty="0" smtClean="0"/>
              <a:t>how to interpret signals by others</a:t>
            </a:r>
          </a:p>
          <a:p>
            <a:r>
              <a:rPr lang="en-US" dirty="0" smtClean="0"/>
              <a:t>how to know what </a:t>
            </a:r>
            <a:r>
              <a:rPr lang="en-US" dirty="0" err="1" smtClean="0"/>
              <a:t>behaviour</a:t>
            </a:r>
            <a:r>
              <a:rPr lang="en-US" dirty="0" smtClean="0"/>
              <a:t> is expected</a:t>
            </a:r>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26</a:t>
            </a:fld>
            <a:endParaRPr lang="en-GB"/>
          </a:p>
        </p:txBody>
      </p:sp>
    </p:spTree>
    <p:extLst>
      <p:ext uri="{BB962C8B-B14F-4D97-AF65-F5344CB8AC3E}">
        <p14:creationId xmlns:p14="http://schemas.microsoft.com/office/powerpoint/2010/main" val="2010565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Project van Aalst &amp; Nortier, 2014</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How do public space and language influence each other? </a:t>
            </a:r>
          </a:p>
          <a:p>
            <a:r>
              <a:rPr lang="en-US" dirty="0" smtClean="0"/>
              <a:t>Focus on young people gathering in city parks on beautiful sunny days. </a:t>
            </a:r>
          </a:p>
          <a:p>
            <a:r>
              <a:rPr lang="en-US" dirty="0" smtClean="0"/>
              <a:t>The park: ultimate example of public space and for teenagers and adolescents an ideal place to hang out. </a:t>
            </a:r>
          </a:p>
          <a:p>
            <a:r>
              <a:rPr lang="en-US" dirty="0" smtClean="0"/>
              <a:t>Findings from our observations, interviews and focus group meetings (covering more than parks): space per se, an </a:t>
            </a:r>
            <a:r>
              <a:rPr lang="en-US" dirty="0" err="1" smtClean="0"/>
              <a:t>sich</a:t>
            </a:r>
            <a:r>
              <a:rPr lang="en-US" dirty="0" smtClean="0"/>
              <a:t>, does not carry meaning --&gt; only attached to it by its users, their practices and by memories. At the same time, the way people use language is among other things constructed by space. </a:t>
            </a:r>
          </a:p>
          <a:p>
            <a:r>
              <a:rPr lang="en-US" dirty="0" smtClean="0"/>
              <a:t>From the results:</a:t>
            </a:r>
          </a:p>
          <a:p>
            <a:endParaRPr lang="en-US" dirty="0" smtClean="0"/>
          </a:p>
          <a:p>
            <a:endParaRPr lang="en-US" dirty="0" smtClean="0"/>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27</a:t>
            </a:fld>
            <a:endParaRPr lang="en-GB"/>
          </a:p>
        </p:txBody>
      </p:sp>
    </p:spTree>
    <p:extLst>
      <p:ext uri="{BB962C8B-B14F-4D97-AF65-F5344CB8AC3E}">
        <p14:creationId xmlns:p14="http://schemas.microsoft.com/office/powerpoint/2010/main" val="88398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658708" cy="1143000"/>
          </a:xfrm>
        </p:spPr>
        <p:txBody>
          <a:bodyPr>
            <a:noAutofit/>
          </a:bodyPr>
          <a:lstStyle/>
          <a:p>
            <a:r>
              <a:rPr lang="en-US" sz="3600" dirty="0" smtClean="0"/>
              <a:t>Language is situational and </a:t>
            </a:r>
            <a:r>
              <a:rPr lang="en-US" sz="3600" dirty="0" smtClean="0"/>
              <a:t>relational; unwritten </a:t>
            </a:r>
            <a:r>
              <a:rPr lang="en-US" sz="3600" dirty="0" smtClean="0"/>
              <a:t>laws and </a:t>
            </a:r>
            <a:r>
              <a:rPr lang="en-US" sz="3600" dirty="0" smtClean="0"/>
              <a:t>norms (</a:t>
            </a:r>
            <a:r>
              <a:rPr lang="en-US" sz="3600" dirty="0" err="1" smtClean="0"/>
              <a:t>Lofland</a:t>
            </a:r>
            <a:r>
              <a:rPr lang="en-US" sz="3600" dirty="0" smtClean="0"/>
              <a:t>!)</a:t>
            </a:r>
            <a:endParaRPr lang="en-GB" sz="3600" dirty="0"/>
          </a:p>
        </p:txBody>
      </p:sp>
      <p:sp>
        <p:nvSpPr>
          <p:cNvPr id="3" name="Content Placeholder 2"/>
          <p:cNvSpPr>
            <a:spLocks noGrp="1"/>
          </p:cNvSpPr>
          <p:nvPr>
            <p:ph idx="1"/>
          </p:nvPr>
        </p:nvSpPr>
        <p:spPr/>
        <p:txBody>
          <a:bodyPr>
            <a:normAutofit fontScale="92500"/>
          </a:bodyPr>
          <a:lstStyle/>
          <a:p>
            <a:pPr marL="0" lvl="0" indent="0" fontAlgn="base">
              <a:spcAft>
                <a:spcPct val="0"/>
              </a:spcAft>
              <a:buNone/>
            </a:pPr>
            <a:r>
              <a:rPr lang="nl-NL" altLang="en-US" sz="2000" dirty="0">
                <a:solidFill>
                  <a:prstClr val="black"/>
                </a:solidFill>
                <a:latin typeface="Calibri" pitchFamily="34" charset="0"/>
              </a:rPr>
              <a:t>‘</a:t>
            </a:r>
            <a:r>
              <a:rPr lang="nl-NL" altLang="en-US" sz="2000" i="1" dirty="0">
                <a:solidFill>
                  <a:prstClr val="black"/>
                </a:solidFill>
                <a:latin typeface="Calibri" pitchFamily="34" charset="0"/>
              </a:rPr>
              <a:t>Het is gewoon automatisme. </a:t>
            </a:r>
            <a:r>
              <a:rPr lang="nl-NL" altLang="en-US" sz="2000" i="1" dirty="0" smtClean="0">
                <a:solidFill>
                  <a:prstClr val="black"/>
                </a:solidFill>
                <a:latin typeface="Calibri" pitchFamily="34" charset="0"/>
              </a:rPr>
              <a:t>Als </a:t>
            </a:r>
            <a:r>
              <a:rPr lang="nl-NL" altLang="en-US" sz="2000" i="1" dirty="0">
                <a:solidFill>
                  <a:prstClr val="black"/>
                </a:solidFill>
                <a:latin typeface="Calibri" pitchFamily="34" charset="0"/>
              </a:rPr>
              <a:t>ik met mijn vrienden thuis ben dan praat ik zo maar als ik in de trein zit en ik zit met diezelfde vrienden dan is het automatisch en dan past iedereen zich daar op aan en dan is het… Dan praat je op een andere manier</a:t>
            </a:r>
            <a:r>
              <a:rPr lang="nl-NL" altLang="en-US" sz="2000" dirty="0" smtClean="0">
                <a:solidFill>
                  <a:prstClr val="black"/>
                </a:solidFill>
                <a:latin typeface="Calibri" pitchFamily="34" charset="0"/>
              </a:rPr>
              <a:t>.’</a:t>
            </a:r>
          </a:p>
          <a:p>
            <a:pPr marL="0" lvl="0" indent="0" fontAlgn="base">
              <a:spcAft>
                <a:spcPct val="0"/>
              </a:spcAft>
              <a:buNone/>
            </a:pPr>
            <a:r>
              <a:rPr lang="nl-NL" altLang="en-US" sz="1700" dirty="0" smtClean="0">
                <a:solidFill>
                  <a:prstClr val="black"/>
                </a:solidFill>
                <a:latin typeface="Courier New" pitchFamily="49" charset="0"/>
                <a:cs typeface="Courier New" pitchFamily="49" charset="0"/>
              </a:rPr>
              <a:t>[</a:t>
            </a:r>
            <a:r>
              <a:rPr lang="nl-NL" altLang="en-US" sz="1700" dirty="0">
                <a:solidFill>
                  <a:prstClr val="black"/>
                </a:solidFill>
                <a:latin typeface="Courier New" pitchFamily="49" charset="0"/>
                <a:cs typeface="Courier New" pitchFamily="49" charset="0"/>
              </a:rPr>
              <a:t>It is </a:t>
            </a:r>
            <a:r>
              <a:rPr lang="nl-NL" altLang="en-US" sz="1700" dirty="0" err="1">
                <a:solidFill>
                  <a:prstClr val="black"/>
                </a:solidFill>
                <a:latin typeface="Courier New" pitchFamily="49" charset="0"/>
                <a:cs typeface="Courier New" pitchFamily="49" charset="0"/>
              </a:rPr>
              <a:t>an</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automatism</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When</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I’m</a:t>
            </a:r>
            <a:r>
              <a:rPr lang="nl-NL" altLang="en-US" sz="1700" dirty="0">
                <a:solidFill>
                  <a:prstClr val="black"/>
                </a:solidFill>
                <a:latin typeface="Courier New" pitchFamily="49" charset="0"/>
                <a:cs typeface="Courier New" pitchFamily="49" charset="0"/>
              </a:rPr>
              <a:t> at home </a:t>
            </a:r>
            <a:r>
              <a:rPr lang="nl-NL" altLang="en-US" sz="1700" dirty="0" err="1">
                <a:solidFill>
                  <a:prstClr val="black"/>
                </a:solidFill>
                <a:latin typeface="Courier New" pitchFamily="49" charset="0"/>
                <a:cs typeface="Courier New" pitchFamily="49" charset="0"/>
              </a:rPr>
              <a:t>with</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friends</a:t>
            </a:r>
            <a:r>
              <a:rPr lang="nl-NL" altLang="en-US" sz="1700" dirty="0">
                <a:solidFill>
                  <a:prstClr val="black"/>
                </a:solidFill>
                <a:latin typeface="Courier New" pitchFamily="49" charset="0"/>
                <a:cs typeface="Courier New" pitchFamily="49" charset="0"/>
              </a:rPr>
              <a:t> I talk </a:t>
            </a:r>
            <a:r>
              <a:rPr lang="nl-NL" altLang="en-US" sz="1700" dirty="0" err="1">
                <a:solidFill>
                  <a:prstClr val="black"/>
                </a:solidFill>
                <a:latin typeface="Courier New" pitchFamily="49" charset="0"/>
                <a:cs typeface="Courier New" pitchFamily="49" charset="0"/>
              </a:rPr>
              <a:t>this</a:t>
            </a:r>
            <a:r>
              <a:rPr lang="nl-NL" altLang="en-US" sz="1700" dirty="0">
                <a:solidFill>
                  <a:prstClr val="black"/>
                </a:solidFill>
                <a:latin typeface="Courier New" pitchFamily="49" charset="0"/>
                <a:cs typeface="Courier New" pitchFamily="49" charset="0"/>
              </a:rPr>
              <a:t> way but </a:t>
            </a:r>
            <a:r>
              <a:rPr lang="nl-NL" altLang="en-US" sz="1700" dirty="0" smtClean="0">
                <a:solidFill>
                  <a:prstClr val="black"/>
                </a:solidFill>
                <a:latin typeface="Courier New" pitchFamily="49" charset="0"/>
                <a:cs typeface="Courier New" pitchFamily="49" charset="0"/>
              </a:rPr>
              <a:t>on </a:t>
            </a:r>
            <a:r>
              <a:rPr lang="nl-NL" altLang="en-US" sz="1700" dirty="0" err="1">
                <a:solidFill>
                  <a:prstClr val="black"/>
                </a:solidFill>
                <a:latin typeface="Courier New" pitchFamily="49" charset="0"/>
                <a:cs typeface="Courier New" pitchFamily="49" charset="0"/>
              </a:rPr>
              <a:t>the</a:t>
            </a:r>
            <a:r>
              <a:rPr lang="nl-NL" altLang="en-US" sz="1700" dirty="0">
                <a:solidFill>
                  <a:prstClr val="black"/>
                </a:solidFill>
                <a:latin typeface="Courier New" pitchFamily="49" charset="0"/>
                <a:cs typeface="Courier New" pitchFamily="49" charset="0"/>
              </a:rPr>
              <a:t> train, </a:t>
            </a:r>
            <a:r>
              <a:rPr lang="nl-NL" altLang="en-US" sz="1700" dirty="0" err="1">
                <a:solidFill>
                  <a:prstClr val="black"/>
                </a:solidFill>
                <a:latin typeface="Courier New" pitchFamily="49" charset="0"/>
                <a:cs typeface="Courier New" pitchFamily="49" charset="0"/>
              </a:rPr>
              <a:t>with</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the</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same</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friends</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it</a:t>
            </a:r>
            <a:r>
              <a:rPr lang="nl-NL" altLang="en-US" sz="1700" dirty="0">
                <a:solidFill>
                  <a:prstClr val="black"/>
                </a:solidFill>
                <a:latin typeface="Courier New" pitchFamily="49" charset="0"/>
                <a:cs typeface="Courier New" pitchFamily="49" charset="0"/>
              </a:rPr>
              <a:t> is </a:t>
            </a:r>
            <a:r>
              <a:rPr lang="nl-NL" altLang="en-US" sz="1700" dirty="0" err="1">
                <a:solidFill>
                  <a:prstClr val="black"/>
                </a:solidFill>
                <a:latin typeface="Courier New" pitchFamily="49" charset="0"/>
                <a:cs typeface="Courier New" pitchFamily="49" charset="0"/>
              </a:rPr>
              <a:t>automatically</a:t>
            </a:r>
            <a:r>
              <a:rPr lang="nl-NL" altLang="en-US" sz="1700" dirty="0">
                <a:solidFill>
                  <a:prstClr val="black"/>
                </a:solidFill>
                <a:latin typeface="Courier New" pitchFamily="49" charset="0"/>
                <a:cs typeface="Courier New" pitchFamily="49" charset="0"/>
              </a:rPr>
              <a:t> – </a:t>
            </a:r>
            <a:r>
              <a:rPr lang="nl-NL" altLang="en-US" sz="1700" dirty="0" err="1">
                <a:solidFill>
                  <a:prstClr val="black"/>
                </a:solidFill>
                <a:latin typeface="Courier New" pitchFamily="49" charset="0"/>
                <a:cs typeface="Courier New" pitchFamily="49" charset="0"/>
              </a:rPr>
              <a:t>everyone</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adjusts</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to</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Then</a:t>
            </a:r>
            <a:r>
              <a:rPr lang="nl-NL" altLang="en-US" sz="1700" dirty="0">
                <a:solidFill>
                  <a:prstClr val="black"/>
                </a:solidFill>
                <a:latin typeface="Courier New" pitchFamily="49" charset="0"/>
                <a:cs typeface="Courier New" pitchFamily="49" charset="0"/>
              </a:rPr>
              <a:t> </a:t>
            </a:r>
            <a:r>
              <a:rPr lang="nl-NL" altLang="en-US" sz="1700" dirty="0" err="1">
                <a:solidFill>
                  <a:prstClr val="black"/>
                </a:solidFill>
                <a:latin typeface="Courier New" pitchFamily="49" charset="0"/>
                <a:cs typeface="Courier New" pitchFamily="49" charset="0"/>
              </a:rPr>
              <a:t>you</a:t>
            </a:r>
            <a:r>
              <a:rPr lang="nl-NL" altLang="en-US" sz="1700" dirty="0">
                <a:solidFill>
                  <a:prstClr val="black"/>
                </a:solidFill>
                <a:latin typeface="Courier New" pitchFamily="49" charset="0"/>
                <a:cs typeface="Courier New" pitchFamily="49" charset="0"/>
              </a:rPr>
              <a:t> talk in a different way</a:t>
            </a:r>
            <a:r>
              <a:rPr lang="nl-NL" altLang="en-US" sz="1700" dirty="0" smtClean="0">
                <a:solidFill>
                  <a:prstClr val="black"/>
                </a:solidFill>
                <a:latin typeface="Courier New" pitchFamily="49" charset="0"/>
                <a:cs typeface="Courier New" pitchFamily="49" charset="0"/>
              </a:rPr>
              <a:t>]</a:t>
            </a:r>
          </a:p>
          <a:p>
            <a:pPr marL="0" lvl="0" indent="0" fontAlgn="base">
              <a:spcBef>
                <a:spcPct val="0"/>
              </a:spcBef>
              <a:spcAft>
                <a:spcPct val="0"/>
              </a:spcAft>
              <a:buNone/>
              <a:defRPr/>
            </a:pPr>
            <a:endParaRPr lang="nl-NL" altLang="en-US" sz="2000" dirty="0" smtClean="0">
              <a:solidFill>
                <a:prstClr val="black"/>
              </a:solidFill>
            </a:endParaRPr>
          </a:p>
          <a:p>
            <a:pPr marL="0" lvl="0" indent="0" fontAlgn="base">
              <a:spcBef>
                <a:spcPct val="0"/>
              </a:spcBef>
              <a:spcAft>
                <a:spcPct val="0"/>
              </a:spcAft>
              <a:buNone/>
              <a:defRPr/>
            </a:pPr>
            <a:r>
              <a:rPr lang="nl-NL" altLang="en-US" sz="2000" dirty="0" smtClean="0">
                <a:solidFill>
                  <a:prstClr val="black"/>
                </a:solidFill>
              </a:rPr>
              <a:t>‘</a:t>
            </a:r>
            <a:r>
              <a:rPr lang="nl-NL" altLang="en-US" sz="2000" i="1" dirty="0">
                <a:solidFill>
                  <a:prstClr val="black"/>
                </a:solidFill>
              </a:rPr>
              <a:t>Overvecht is bijvoorbeeld ook veel luidruchtiger dan Tuindorp. Als je in Tuindorp bent gaat niet iemand opeens keihard tegen je roepen vanaf de andere kant van de straat. In Overvecht is het zo van als je iemand tegen komt dan ga je roepen. Maar in Tuindorp loop je eerst naar elkaar toe en groet je elkaar dan</a:t>
            </a:r>
            <a:r>
              <a:rPr lang="nl-NL" altLang="en-US" sz="2000" dirty="0">
                <a:solidFill>
                  <a:prstClr val="black"/>
                </a:solidFill>
              </a:rPr>
              <a:t>.’ </a:t>
            </a:r>
          </a:p>
          <a:p>
            <a:pPr marL="0" lvl="0" indent="0" fontAlgn="base">
              <a:spcBef>
                <a:spcPct val="0"/>
              </a:spcBef>
              <a:spcAft>
                <a:spcPct val="0"/>
              </a:spcAft>
              <a:buNone/>
              <a:defRPr/>
            </a:pPr>
            <a:r>
              <a:rPr lang="nl-NL" altLang="en-US" sz="1700" dirty="0" smtClean="0">
                <a:solidFill>
                  <a:prstClr val="black"/>
                </a:solidFill>
                <a:latin typeface="Courier New" panose="02070309020205020404" pitchFamily="49" charset="0"/>
                <a:cs typeface="Courier New" panose="02070309020205020404" pitchFamily="49" charset="0"/>
              </a:rPr>
              <a:t>[Overvecht </a:t>
            </a:r>
            <a:r>
              <a:rPr lang="nl-NL" altLang="en-US" sz="1700" dirty="0" err="1" smtClean="0">
                <a:solidFill>
                  <a:prstClr val="black"/>
                </a:solidFill>
                <a:latin typeface="Courier New" panose="02070309020205020404" pitchFamily="49" charset="0"/>
                <a:cs typeface="Courier New" panose="02070309020205020404" pitchFamily="49" charset="0"/>
              </a:rPr>
              <a:t>for</a:t>
            </a:r>
            <a:r>
              <a:rPr lang="nl-NL" altLang="en-US" sz="1700" dirty="0" smtClean="0">
                <a:solidFill>
                  <a:prstClr val="black"/>
                </a:solidFill>
                <a:latin typeface="Courier New" panose="02070309020205020404" pitchFamily="49" charset="0"/>
                <a:cs typeface="Courier New" panose="02070309020205020404" pitchFamily="49" charset="0"/>
              </a:rPr>
              <a:t> </a:t>
            </a:r>
            <a:r>
              <a:rPr lang="nl-NL" altLang="en-US" sz="1700" dirty="0" err="1" smtClean="0">
                <a:solidFill>
                  <a:prstClr val="black"/>
                </a:solidFill>
                <a:latin typeface="Courier New" panose="02070309020205020404" pitchFamily="49" charset="0"/>
                <a:cs typeface="Courier New" panose="02070309020205020404" pitchFamily="49" charset="0"/>
              </a:rPr>
              <a:t>example</a:t>
            </a:r>
            <a:r>
              <a:rPr lang="nl-NL" altLang="en-US" sz="1700" dirty="0" smtClean="0">
                <a:solidFill>
                  <a:prstClr val="black"/>
                </a:solidFill>
                <a:latin typeface="Courier New" panose="02070309020205020404" pitchFamily="49" charset="0"/>
                <a:cs typeface="Courier New" panose="02070309020205020404" pitchFamily="49" charset="0"/>
              </a:rPr>
              <a:t> is </a:t>
            </a:r>
            <a:r>
              <a:rPr lang="nl-NL" altLang="en-US" sz="1700" dirty="0" err="1">
                <a:solidFill>
                  <a:prstClr val="black"/>
                </a:solidFill>
                <a:latin typeface="Courier New" panose="02070309020205020404" pitchFamily="49" charset="0"/>
                <a:cs typeface="Courier New" panose="02070309020205020404" pitchFamily="49" charset="0"/>
              </a:rPr>
              <a:t>much</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noisier</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than</a:t>
            </a:r>
            <a:r>
              <a:rPr lang="nl-NL" altLang="en-US" sz="1700" dirty="0">
                <a:solidFill>
                  <a:prstClr val="black"/>
                </a:solidFill>
                <a:latin typeface="Courier New" panose="02070309020205020404" pitchFamily="49" charset="0"/>
                <a:cs typeface="Courier New" panose="02070309020205020404" pitchFamily="49" charset="0"/>
              </a:rPr>
              <a:t> Tuindorp (</a:t>
            </a:r>
            <a:r>
              <a:rPr lang="nl-NL" altLang="en-US" sz="1700" dirty="0" err="1" smtClean="0">
                <a:solidFill>
                  <a:prstClr val="black"/>
                </a:solidFill>
                <a:latin typeface="Courier New" panose="02070309020205020404" pitchFamily="49" charset="0"/>
                <a:cs typeface="Courier New" panose="02070309020205020404" pitchFamily="49" charset="0"/>
              </a:rPr>
              <a:t>neighbourhoods</a:t>
            </a:r>
            <a:r>
              <a:rPr lang="nl-NL" altLang="en-US" sz="1700" dirty="0" smtClean="0">
                <a:solidFill>
                  <a:prstClr val="black"/>
                </a:solidFill>
                <a:latin typeface="Courier New" panose="02070309020205020404" pitchFamily="49" charset="0"/>
                <a:cs typeface="Courier New" panose="02070309020205020404" pitchFamily="49" charset="0"/>
              </a:rPr>
              <a:t>). </a:t>
            </a:r>
            <a:r>
              <a:rPr lang="nl-NL" altLang="en-US" sz="1700" dirty="0">
                <a:solidFill>
                  <a:prstClr val="black"/>
                </a:solidFill>
                <a:latin typeface="Courier New" panose="02070309020205020404" pitchFamily="49" charset="0"/>
                <a:cs typeface="Courier New" panose="02070309020205020404" pitchFamily="49" charset="0"/>
              </a:rPr>
              <a:t>In Tuindorp </a:t>
            </a:r>
            <a:r>
              <a:rPr lang="nl-NL" altLang="en-US" sz="1700" dirty="0" err="1">
                <a:solidFill>
                  <a:prstClr val="black"/>
                </a:solidFill>
                <a:latin typeface="Courier New" panose="02070309020205020404" pitchFamily="49" charset="0"/>
                <a:cs typeface="Courier New" panose="02070309020205020404" pitchFamily="49" charset="0"/>
              </a:rPr>
              <a:t>nobody</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will</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shout</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across</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the</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street</a:t>
            </a:r>
            <a:r>
              <a:rPr lang="nl-NL" altLang="en-US" sz="1700" dirty="0">
                <a:solidFill>
                  <a:prstClr val="black"/>
                </a:solidFill>
                <a:latin typeface="Courier New" panose="02070309020205020404" pitchFamily="49" charset="0"/>
                <a:cs typeface="Courier New" panose="02070309020205020404" pitchFamily="49" charset="0"/>
              </a:rPr>
              <a:t>. In Overvecht </a:t>
            </a:r>
            <a:r>
              <a:rPr lang="nl-NL" altLang="en-US" sz="1700" dirty="0" err="1">
                <a:solidFill>
                  <a:prstClr val="black"/>
                </a:solidFill>
                <a:latin typeface="Courier New" panose="02070309020205020404" pitchFamily="49" charset="0"/>
                <a:cs typeface="Courier New" panose="02070309020205020404" pitchFamily="49" charset="0"/>
              </a:rPr>
              <a:t>when</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you</a:t>
            </a:r>
            <a:r>
              <a:rPr lang="nl-NL" altLang="en-US" sz="1700" dirty="0">
                <a:solidFill>
                  <a:prstClr val="black"/>
                </a:solidFill>
                <a:latin typeface="Courier New" panose="02070309020205020404" pitchFamily="49" charset="0"/>
                <a:cs typeface="Courier New" panose="02070309020205020404" pitchFamily="49" charset="0"/>
              </a:rPr>
              <a:t> meet </a:t>
            </a:r>
            <a:r>
              <a:rPr lang="nl-NL" altLang="en-US" sz="1700" dirty="0" err="1">
                <a:solidFill>
                  <a:prstClr val="black"/>
                </a:solidFill>
                <a:latin typeface="Courier New" panose="02070309020205020404" pitchFamily="49" charset="0"/>
                <a:cs typeface="Courier New" panose="02070309020205020404" pitchFamily="49" charset="0"/>
              </a:rPr>
              <a:t>someone</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you</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shout</a:t>
            </a:r>
            <a:r>
              <a:rPr lang="nl-NL" altLang="en-US" sz="1700" dirty="0">
                <a:solidFill>
                  <a:prstClr val="black"/>
                </a:solidFill>
                <a:latin typeface="Courier New" panose="02070309020205020404" pitchFamily="49" charset="0"/>
                <a:cs typeface="Courier New" panose="02070309020205020404" pitchFamily="49" charset="0"/>
              </a:rPr>
              <a:t>. In Tuindorp </a:t>
            </a:r>
            <a:r>
              <a:rPr lang="nl-NL" altLang="en-US" sz="1700" dirty="0" err="1">
                <a:solidFill>
                  <a:prstClr val="black"/>
                </a:solidFill>
                <a:latin typeface="Courier New" panose="02070309020205020404" pitchFamily="49" charset="0"/>
                <a:cs typeface="Courier New" panose="02070309020205020404" pitchFamily="49" charset="0"/>
              </a:rPr>
              <a:t>you</a:t>
            </a:r>
            <a:r>
              <a:rPr lang="nl-NL" altLang="en-US" sz="1700" dirty="0">
                <a:solidFill>
                  <a:prstClr val="black"/>
                </a:solidFill>
                <a:latin typeface="Courier New" panose="02070309020205020404" pitchFamily="49" charset="0"/>
                <a:cs typeface="Courier New" panose="02070309020205020404" pitchFamily="49" charset="0"/>
              </a:rPr>
              <a:t> walk </a:t>
            </a:r>
            <a:r>
              <a:rPr lang="nl-NL" altLang="en-US" sz="1700" dirty="0" err="1">
                <a:solidFill>
                  <a:prstClr val="black"/>
                </a:solidFill>
                <a:latin typeface="Courier New" panose="02070309020205020404" pitchFamily="49" charset="0"/>
                <a:cs typeface="Courier New" panose="02070309020205020404" pitchFamily="49" charset="0"/>
              </a:rPr>
              <a:t>towards</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each</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other</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and</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then</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you</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greet</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each</a:t>
            </a:r>
            <a:r>
              <a:rPr lang="nl-NL" altLang="en-US" sz="1700" dirty="0">
                <a:solidFill>
                  <a:prstClr val="black"/>
                </a:solidFill>
                <a:latin typeface="Courier New" panose="02070309020205020404" pitchFamily="49" charset="0"/>
                <a:cs typeface="Courier New" panose="02070309020205020404" pitchFamily="49" charset="0"/>
              </a:rPr>
              <a:t> </a:t>
            </a:r>
            <a:r>
              <a:rPr lang="nl-NL" altLang="en-US" sz="1700" dirty="0" err="1">
                <a:solidFill>
                  <a:prstClr val="black"/>
                </a:solidFill>
                <a:latin typeface="Courier New" panose="02070309020205020404" pitchFamily="49" charset="0"/>
                <a:cs typeface="Courier New" panose="02070309020205020404" pitchFamily="49" charset="0"/>
              </a:rPr>
              <a:t>other</a:t>
            </a:r>
            <a:r>
              <a:rPr lang="nl-NL" altLang="en-US" sz="1700" dirty="0">
                <a:solidFill>
                  <a:prstClr val="black"/>
                </a:solidFill>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B743BFF7-E270-4DB9-92CC-07FE060138BB}" type="slidenum">
              <a:rPr lang="en-GB" smtClean="0"/>
              <a:t>28</a:t>
            </a:fld>
            <a:endParaRPr lang="en-GB"/>
          </a:p>
        </p:txBody>
      </p:sp>
    </p:spTree>
    <p:extLst>
      <p:ext uri="{BB962C8B-B14F-4D97-AF65-F5344CB8AC3E}">
        <p14:creationId xmlns:p14="http://schemas.microsoft.com/office/powerpoint/2010/main" val="235965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More in van Aalst &amp; Nortier, Journal of Sociolinguistics (to appear). </a:t>
            </a:r>
          </a:p>
          <a:p>
            <a:endParaRPr lang="en-US" dirty="0" smtClean="0"/>
          </a:p>
          <a:p>
            <a:r>
              <a:rPr lang="en-US" dirty="0" smtClean="0"/>
              <a:t>For now: </a:t>
            </a:r>
            <a:r>
              <a:rPr lang="en-US" i="1" dirty="0" smtClean="0"/>
              <a:t>understanding the importance of space adds an interesting new dimension to sociolinguistic studies of urban multilingualism</a:t>
            </a:r>
            <a:r>
              <a:rPr lang="en-US" dirty="0" smtClean="0"/>
              <a:t>. </a:t>
            </a:r>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29</a:t>
            </a:fld>
            <a:endParaRPr lang="en-GB"/>
          </a:p>
        </p:txBody>
      </p:sp>
    </p:spTree>
    <p:extLst>
      <p:ext uri="{BB962C8B-B14F-4D97-AF65-F5344CB8AC3E}">
        <p14:creationId xmlns:p14="http://schemas.microsoft.com/office/powerpoint/2010/main" val="3273111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lstStyle/>
          <a:p>
            <a:pPr marL="0" indent="0">
              <a:buNone/>
            </a:pPr>
            <a:r>
              <a:rPr lang="en-US" dirty="0" smtClean="0"/>
              <a:t>1.  The term ‘youth languages’</a:t>
            </a:r>
          </a:p>
          <a:p>
            <a:pPr marL="0" indent="0">
              <a:buNone/>
            </a:pPr>
            <a:r>
              <a:rPr lang="en-US" dirty="0" smtClean="0"/>
              <a:t>2.  What does ‘urban’ mean? </a:t>
            </a:r>
          </a:p>
          <a:p>
            <a:pPr marL="0" indent="0">
              <a:buNone/>
            </a:pPr>
            <a:r>
              <a:rPr lang="en-US" dirty="0" smtClean="0"/>
              <a:t>3.  Data from Internet sources (but different </a:t>
            </a:r>
          </a:p>
          <a:p>
            <a:pPr marL="0" indent="0">
              <a:buNone/>
            </a:pPr>
            <a:r>
              <a:rPr lang="en-US" dirty="0" smtClean="0"/>
              <a:t>      from abstract – sorry)</a:t>
            </a:r>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3</a:t>
            </a:fld>
            <a:endParaRPr lang="en-GB"/>
          </a:p>
        </p:txBody>
      </p:sp>
    </p:spTree>
    <p:extLst>
      <p:ext uri="{BB962C8B-B14F-4D97-AF65-F5344CB8AC3E}">
        <p14:creationId xmlns:p14="http://schemas.microsoft.com/office/powerpoint/2010/main" val="142187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3: CMC</a:t>
            </a:r>
            <a:endParaRPr lang="en-GB" dirty="0"/>
          </a:p>
        </p:txBody>
      </p:sp>
      <p:sp>
        <p:nvSpPr>
          <p:cNvPr id="3" name="Content Placeholder 2"/>
          <p:cNvSpPr>
            <a:spLocks noGrp="1"/>
          </p:cNvSpPr>
          <p:nvPr>
            <p:ph idx="1"/>
          </p:nvPr>
        </p:nvSpPr>
        <p:spPr/>
        <p:txBody>
          <a:bodyPr/>
          <a:lstStyle/>
          <a:p>
            <a:r>
              <a:rPr lang="en-US" dirty="0" smtClean="0"/>
              <a:t>Question: are </a:t>
            </a:r>
            <a:r>
              <a:rPr lang="en-US" dirty="0" smtClean="0"/>
              <a:t>written </a:t>
            </a:r>
            <a:r>
              <a:rPr lang="en-US" dirty="0"/>
              <a:t>forms of youth languages </a:t>
            </a:r>
            <a:r>
              <a:rPr lang="en-US" dirty="0" smtClean="0"/>
              <a:t>acceptable for analysis</a:t>
            </a:r>
            <a:r>
              <a:rPr lang="en-US" dirty="0" smtClean="0"/>
              <a:t>?</a:t>
            </a:r>
          </a:p>
          <a:p>
            <a:endParaRPr lang="en-US" dirty="0" smtClean="0"/>
          </a:p>
          <a:p>
            <a:r>
              <a:rPr lang="en-US" dirty="0" smtClean="0"/>
              <a:t>Examples from UYSS </a:t>
            </a:r>
            <a:r>
              <a:rPr lang="en-US" dirty="0"/>
              <a:t>in the Netherlands </a:t>
            </a:r>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30</a:t>
            </a:fld>
            <a:endParaRPr lang="en-GB"/>
          </a:p>
        </p:txBody>
      </p:sp>
    </p:spTree>
    <p:extLst>
      <p:ext uri="{BB962C8B-B14F-4D97-AF65-F5344CB8AC3E}">
        <p14:creationId xmlns:p14="http://schemas.microsoft.com/office/powerpoint/2010/main" val="41092247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Oral vs. written</a:t>
            </a:r>
            <a:endParaRPr lang="en-GB" dirty="0"/>
          </a:p>
        </p:txBody>
      </p:sp>
      <p:sp>
        <p:nvSpPr>
          <p:cNvPr id="3" name="Content Placeholder 2"/>
          <p:cNvSpPr>
            <a:spLocks noGrp="1"/>
          </p:cNvSpPr>
          <p:nvPr>
            <p:ph idx="1"/>
          </p:nvPr>
        </p:nvSpPr>
        <p:spPr/>
        <p:txBody>
          <a:bodyPr>
            <a:normAutofit lnSpcReduction="10000"/>
          </a:bodyPr>
          <a:lstStyle/>
          <a:p>
            <a:r>
              <a:rPr lang="en-GB" dirty="0" smtClean="0"/>
              <a:t>This discussion on written data: restricted to CMC</a:t>
            </a:r>
          </a:p>
          <a:p>
            <a:r>
              <a:rPr lang="en-US" dirty="0"/>
              <a:t>Can written data replace oral data? </a:t>
            </a:r>
            <a:endParaRPr lang="en-US" dirty="0" smtClean="0"/>
          </a:p>
          <a:p>
            <a:r>
              <a:rPr lang="en-GB" dirty="0"/>
              <a:t>I guess </a:t>
            </a:r>
            <a:r>
              <a:rPr lang="en-GB" dirty="0" smtClean="0"/>
              <a:t>not.</a:t>
            </a:r>
          </a:p>
          <a:p>
            <a:r>
              <a:rPr lang="en-GB" dirty="0" smtClean="0"/>
              <a:t>Probably </a:t>
            </a:r>
            <a:r>
              <a:rPr lang="en-GB" dirty="0" smtClean="0"/>
              <a:t>more encounters on the Internet than in the real world</a:t>
            </a:r>
          </a:p>
          <a:p>
            <a:r>
              <a:rPr lang="en-US" dirty="0"/>
              <a:t>Oral: no time to </a:t>
            </a:r>
            <a:r>
              <a:rPr lang="en-US" dirty="0" smtClean="0"/>
              <a:t>reflect. Written: not spontaneous. But: in-between forms.</a:t>
            </a:r>
          </a:p>
          <a:p>
            <a:r>
              <a:rPr lang="en-US" dirty="0" smtClean="0"/>
              <a:t>CMC: participants can ‘play’ with identities</a:t>
            </a:r>
          </a:p>
          <a:p>
            <a:r>
              <a:rPr lang="en-US" dirty="0"/>
              <a:t>An example from </a:t>
            </a:r>
            <a:r>
              <a:rPr lang="en-US" dirty="0" smtClean="0">
                <a:hlinkClick r:id="rId2"/>
              </a:rPr>
              <a:t>www.maroc.nl</a:t>
            </a:r>
            <a:r>
              <a:rPr lang="en-US" dirty="0"/>
              <a:t>:</a:t>
            </a:r>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31</a:t>
            </a:fld>
            <a:endParaRPr lang="en-GB"/>
          </a:p>
        </p:txBody>
      </p:sp>
    </p:spTree>
    <p:extLst>
      <p:ext uri="{BB962C8B-B14F-4D97-AF65-F5344CB8AC3E}">
        <p14:creationId xmlns:p14="http://schemas.microsoft.com/office/powerpoint/2010/main" val="396277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Identity play</a:t>
            </a:r>
            <a:endParaRPr lang="en-GB" dirty="0"/>
          </a:p>
        </p:txBody>
      </p:sp>
      <p:sp>
        <p:nvSpPr>
          <p:cNvPr id="3" name="Content Placeholder 2"/>
          <p:cNvSpPr>
            <a:spLocks noGrp="1"/>
          </p:cNvSpPr>
          <p:nvPr>
            <p:ph idx="1"/>
          </p:nvPr>
        </p:nvSpPr>
        <p:spPr>
          <a:xfrm>
            <a:off x="457200" y="1700808"/>
            <a:ext cx="8229600" cy="4680520"/>
          </a:xfrm>
        </p:spPr>
        <p:txBody>
          <a:bodyPr>
            <a:normAutofit fontScale="62500" lnSpcReduction="20000"/>
          </a:bodyPr>
          <a:lstStyle/>
          <a:p>
            <a:pPr marL="0" indent="0">
              <a:buNone/>
            </a:pPr>
            <a:r>
              <a:rPr lang="nl-NL" dirty="0"/>
              <a:t>@</a:t>
            </a:r>
            <a:r>
              <a:rPr lang="nl-NL" dirty="0" err="1"/>
              <a:t>Chida</a:t>
            </a:r>
            <a:r>
              <a:rPr lang="nl-NL" dirty="0" smtClean="0"/>
              <a:t>!:	Nou </a:t>
            </a:r>
            <a:r>
              <a:rPr lang="nl-NL" dirty="0"/>
              <a:t>ik wou me op deze topic liever neerzetten </a:t>
            </a:r>
            <a:endParaRPr lang="nl-NL" dirty="0" smtClean="0"/>
          </a:p>
          <a:p>
            <a:pPr marL="0" indent="0">
              <a:buNone/>
            </a:pPr>
            <a:r>
              <a:rPr lang="nl-NL" dirty="0"/>
              <a:t>	</a:t>
            </a:r>
            <a:r>
              <a:rPr lang="nl-NL" dirty="0" smtClean="0"/>
              <a:t>	als </a:t>
            </a:r>
            <a:r>
              <a:rPr lang="nl-NL" dirty="0"/>
              <a:t>een </a:t>
            </a:r>
            <a:r>
              <a:rPr lang="nl-NL" dirty="0" err="1"/>
              <a:t>MaRoKkaAAnSzeEE</a:t>
            </a:r>
            <a:r>
              <a:rPr lang="nl-NL" dirty="0"/>
              <a:t> </a:t>
            </a:r>
            <a:r>
              <a:rPr lang="nl-NL" dirty="0" err="1"/>
              <a:t>biAatchHH</a:t>
            </a:r>
            <a:r>
              <a:rPr lang="nl-NL" dirty="0"/>
              <a:t>@!!!(f) </a:t>
            </a:r>
          </a:p>
          <a:p>
            <a:pPr marL="0" indent="0">
              <a:buNone/>
            </a:pPr>
            <a:endParaRPr lang="en-US" sz="3100" dirty="0" smtClean="0">
              <a:latin typeface="Courier New" panose="02070309020205020404" pitchFamily="49" charset="0"/>
              <a:cs typeface="Courier New" panose="02070309020205020404" pitchFamily="49" charset="0"/>
            </a:endParaRPr>
          </a:p>
          <a:p>
            <a:pPr marL="0" indent="0">
              <a:buNone/>
            </a:pPr>
            <a:r>
              <a:rPr lang="en-US" sz="3100" dirty="0">
                <a:latin typeface="Courier New" panose="02070309020205020404" pitchFamily="49" charset="0"/>
                <a:cs typeface="Courier New" panose="02070309020205020404" pitchFamily="49" charset="0"/>
              </a:rPr>
              <a:t>[</a:t>
            </a:r>
            <a:r>
              <a:rPr lang="en-US" sz="3100" dirty="0" smtClean="0">
                <a:latin typeface="Courier New" panose="02070309020205020404" pitchFamily="49" charset="0"/>
                <a:cs typeface="Courier New" panose="02070309020205020404" pitchFamily="49" charset="0"/>
              </a:rPr>
              <a:t>Well </a:t>
            </a:r>
            <a:r>
              <a:rPr lang="en-US" sz="3100" dirty="0">
                <a:latin typeface="Courier New" panose="02070309020205020404" pitchFamily="49" charset="0"/>
                <a:cs typeface="Courier New" panose="02070309020205020404" pitchFamily="49" charset="0"/>
              </a:rPr>
              <a:t>I rather wanted to position </a:t>
            </a:r>
            <a:r>
              <a:rPr lang="en-US" sz="3100" dirty="0" smtClean="0">
                <a:latin typeface="Courier New" panose="02070309020205020404" pitchFamily="49" charset="0"/>
                <a:cs typeface="Courier New" panose="02070309020205020404" pitchFamily="49" charset="0"/>
              </a:rPr>
              <a:t>myself </a:t>
            </a:r>
            <a:r>
              <a:rPr lang="en-US" sz="3100" dirty="0">
                <a:latin typeface="Courier New" panose="02070309020205020404" pitchFamily="49" charset="0"/>
                <a:cs typeface="Courier New" panose="02070309020205020404" pitchFamily="49" charset="0"/>
              </a:rPr>
              <a:t>in this topic as a </a:t>
            </a:r>
            <a:r>
              <a:rPr lang="en-US" sz="3100" dirty="0" err="1" smtClean="0">
                <a:latin typeface="Courier New" panose="02070309020205020404" pitchFamily="49" charset="0"/>
                <a:cs typeface="Courier New" panose="02070309020205020404" pitchFamily="49" charset="0"/>
              </a:rPr>
              <a:t>MoRoCCaAAnSzeEE</a:t>
            </a:r>
            <a:r>
              <a:rPr lang="en-US" sz="3100" dirty="0" smtClean="0">
                <a:latin typeface="Courier New" panose="02070309020205020404" pitchFamily="49" charset="0"/>
                <a:cs typeface="Courier New" panose="02070309020205020404" pitchFamily="49" charset="0"/>
              </a:rPr>
              <a:t> </a:t>
            </a:r>
            <a:r>
              <a:rPr lang="en-US" sz="3100" dirty="0" err="1" smtClean="0">
                <a:latin typeface="Courier New" panose="02070309020205020404" pitchFamily="49" charset="0"/>
                <a:cs typeface="Courier New" panose="02070309020205020404" pitchFamily="49" charset="0"/>
              </a:rPr>
              <a:t>biAatchHH</a:t>
            </a:r>
            <a:r>
              <a:rPr lang="en-US" sz="3100" dirty="0" smtClean="0">
                <a:latin typeface="Courier New" panose="02070309020205020404" pitchFamily="49" charset="0"/>
                <a:cs typeface="Courier New" panose="02070309020205020404" pitchFamily="49" charset="0"/>
              </a:rPr>
              <a:t>]</a:t>
            </a:r>
            <a:endParaRPr lang="nl-NL" sz="3100" dirty="0">
              <a:latin typeface="Courier New" panose="02070309020205020404" pitchFamily="49" charset="0"/>
              <a:cs typeface="Courier New" panose="02070309020205020404" pitchFamily="49" charset="0"/>
            </a:endParaRPr>
          </a:p>
          <a:p>
            <a:pPr marL="0" indent="0">
              <a:buNone/>
            </a:pPr>
            <a:endParaRPr lang="nl-NL" dirty="0" smtClean="0"/>
          </a:p>
          <a:p>
            <a:pPr marL="0" indent="0">
              <a:buNone/>
            </a:pPr>
            <a:r>
              <a:rPr lang="nl-NL" dirty="0" smtClean="0"/>
              <a:t>@</a:t>
            </a:r>
            <a:r>
              <a:rPr lang="nl-NL" dirty="0" err="1"/>
              <a:t>appieman</a:t>
            </a:r>
            <a:r>
              <a:rPr lang="nl-NL" dirty="0"/>
              <a:t>: </a:t>
            </a:r>
            <a:r>
              <a:rPr lang="nl-NL" dirty="0" smtClean="0"/>
              <a:t>	Oh </a:t>
            </a:r>
            <a:r>
              <a:rPr lang="nl-NL" dirty="0" err="1"/>
              <a:t>oke</a:t>
            </a:r>
            <a:r>
              <a:rPr lang="nl-NL" dirty="0"/>
              <a:t>, dan geef ik je mijn </a:t>
            </a:r>
            <a:r>
              <a:rPr lang="nl-NL" dirty="0" err="1"/>
              <a:t>Emesen</a:t>
            </a:r>
            <a:r>
              <a:rPr lang="nl-NL" dirty="0"/>
              <a:t>. Ik ben </a:t>
            </a:r>
            <a:r>
              <a:rPr lang="nl-NL" dirty="0" smtClean="0"/>
              <a:t>		</a:t>
            </a:r>
            <a:r>
              <a:rPr lang="nl-NL" dirty="0" smtClean="0"/>
              <a:t>		</a:t>
            </a:r>
            <a:r>
              <a:rPr lang="nl-NL" u="sng" dirty="0" smtClean="0">
                <a:hlinkClick r:id="rId2"/>
              </a:rPr>
              <a:t>hotmocroplaya4livethugwestside@hotmail.com </a:t>
            </a:r>
            <a:r>
              <a:rPr lang="nl-NL" dirty="0" smtClean="0"/>
              <a:t>		</a:t>
            </a:r>
            <a:r>
              <a:rPr lang="nl-NL" dirty="0" smtClean="0"/>
              <a:t>	dan </a:t>
            </a:r>
            <a:r>
              <a:rPr lang="nl-NL" dirty="0" smtClean="0"/>
              <a:t>kunnen </a:t>
            </a:r>
            <a:r>
              <a:rPr lang="nl-NL" dirty="0"/>
              <a:t>we zo </a:t>
            </a:r>
            <a:r>
              <a:rPr lang="nl-NL" dirty="0" err="1"/>
              <a:t>GaNgStA</a:t>
            </a:r>
            <a:r>
              <a:rPr lang="nl-NL" dirty="0"/>
              <a:t> doorpraten over </a:t>
            </a:r>
            <a:r>
              <a:rPr lang="nl-NL" dirty="0" err="1" smtClean="0"/>
              <a:t>tjipsss</a:t>
            </a:r>
            <a:r>
              <a:rPr lang="nl-NL" dirty="0" smtClean="0"/>
              <a:t> </a:t>
            </a:r>
            <a:r>
              <a:rPr lang="nl-NL" dirty="0" err="1"/>
              <a:t>enzo</a:t>
            </a:r>
            <a:r>
              <a:rPr lang="nl-NL" dirty="0" smtClean="0"/>
              <a:t>.</a:t>
            </a:r>
          </a:p>
          <a:p>
            <a:pPr marL="0" indent="0">
              <a:buNone/>
            </a:pPr>
            <a:endParaRPr lang="nl-NL" dirty="0"/>
          </a:p>
          <a:p>
            <a:pPr marL="0" indent="0">
              <a:buNone/>
            </a:pPr>
            <a:r>
              <a:rPr lang="en-US" sz="3100" dirty="0" smtClean="0">
                <a:latin typeface="Courier New" panose="02070309020205020404" pitchFamily="49" charset="0"/>
                <a:cs typeface="Courier New" panose="02070309020205020404" pitchFamily="49" charset="0"/>
              </a:rPr>
              <a:t>[Oh </a:t>
            </a:r>
            <a:r>
              <a:rPr lang="en-US" sz="3100" dirty="0">
                <a:latin typeface="Courier New" panose="02070309020205020404" pitchFamily="49" charset="0"/>
                <a:cs typeface="Courier New" panose="02070309020205020404" pitchFamily="49" charset="0"/>
              </a:rPr>
              <a:t>Ok then I’ll give you my MSN. I am (address) and then we can </a:t>
            </a:r>
            <a:r>
              <a:rPr lang="en-US" sz="3100" dirty="0" err="1">
                <a:latin typeface="Courier New" panose="02070309020205020404" pitchFamily="49" charset="0"/>
                <a:cs typeface="Courier New" panose="02070309020205020404" pitchFamily="49" charset="0"/>
              </a:rPr>
              <a:t>GaNgStA</a:t>
            </a:r>
            <a:r>
              <a:rPr lang="en-US" sz="3100" dirty="0">
                <a:latin typeface="Courier New" panose="02070309020205020404" pitchFamily="49" charset="0"/>
                <a:cs typeface="Courier New" panose="02070309020205020404" pitchFamily="49" charset="0"/>
              </a:rPr>
              <a:t> talk like that about </a:t>
            </a:r>
            <a:r>
              <a:rPr lang="en-US" sz="3100" dirty="0" err="1">
                <a:latin typeface="Courier New" panose="02070309020205020404" pitchFamily="49" charset="0"/>
                <a:cs typeface="Courier New" panose="02070309020205020404" pitchFamily="49" charset="0"/>
              </a:rPr>
              <a:t>tjipsss</a:t>
            </a:r>
            <a:r>
              <a:rPr lang="en-US" sz="3100" dirty="0">
                <a:latin typeface="Courier New" panose="02070309020205020404" pitchFamily="49" charset="0"/>
                <a:cs typeface="Courier New" panose="02070309020205020404" pitchFamily="49" charset="0"/>
              </a:rPr>
              <a:t> and so</a:t>
            </a:r>
            <a:r>
              <a:rPr lang="en-US" sz="3100" dirty="0" smtClean="0">
                <a:latin typeface="Courier New" panose="02070309020205020404" pitchFamily="49" charset="0"/>
                <a:cs typeface="Courier New" panose="02070309020205020404" pitchFamily="49" charset="0"/>
              </a:rPr>
              <a:t>.]</a:t>
            </a:r>
            <a:endParaRPr lang="nl-NL" sz="3100" dirty="0">
              <a:latin typeface="Courier New" panose="02070309020205020404" pitchFamily="49" charset="0"/>
              <a:cs typeface="Courier New" panose="02070309020205020404" pitchFamily="49" charset="0"/>
            </a:endParaRPr>
          </a:p>
          <a:p>
            <a:pPr marL="0" indent="0">
              <a:buNone/>
            </a:pPr>
            <a:endParaRPr lang="en-US" dirty="0" smtClean="0"/>
          </a:p>
          <a:p>
            <a:pPr marL="0" indent="0">
              <a:buNone/>
            </a:pPr>
            <a:endParaRPr lang="en-US" dirty="0" smtClean="0"/>
          </a:p>
          <a:p>
            <a:pPr marL="0" indent="0">
              <a:buNone/>
            </a:pPr>
            <a:r>
              <a:rPr lang="en-US" dirty="0" smtClean="0"/>
              <a:t>(Data collection: Maarten </a:t>
            </a:r>
            <a:r>
              <a:rPr lang="en-US" dirty="0"/>
              <a:t>Kossmann)</a:t>
            </a:r>
            <a:endParaRPr lang="nl-NL" dirty="0"/>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32</a:t>
            </a:fld>
            <a:endParaRPr lang="en-GB"/>
          </a:p>
        </p:txBody>
      </p:sp>
    </p:spTree>
    <p:extLst>
      <p:ext uri="{BB962C8B-B14F-4D97-AF65-F5344CB8AC3E}">
        <p14:creationId xmlns:p14="http://schemas.microsoft.com/office/powerpoint/2010/main" val="13960178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Analysis of rap video and comments</a:t>
            </a:r>
            <a:endParaRPr lang="en-GB" dirty="0"/>
          </a:p>
        </p:txBody>
      </p:sp>
      <p:sp>
        <p:nvSpPr>
          <p:cNvPr id="3" name="Content Placeholder 2"/>
          <p:cNvSpPr>
            <a:spLocks noGrp="1"/>
          </p:cNvSpPr>
          <p:nvPr>
            <p:ph idx="1"/>
          </p:nvPr>
        </p:nvSpPr>
        <p:spPr>
          <a:xfrm>
            <a:off x="457200" y="1844824"/>
            <a:ext cx="8229600" cy="4824536"/>
          </a:xfrm>
        </p:spPr>
        <p:txBody>
          <a:bodyPr>
            <a:normAutofit fontScale="70000" lnSpcReduction="20000"/>
          </a:bodyPr>
          <a:lstStyle/>
          <a:p>
            <a:r>
              <a:rPr lang="en-US" dirty="0" smtClean="0"/>
              <a:t>YouTube video and </a:t>
            </a:r>
            <a:r>
              <a:rPr lang="en-US" dirty="0"/>
              <a:t>thousands of comments </a:t>
            </a:r>
            <a:r>
              <a:rPr lang="en-US" dirty="0" smtClean="0"/>
              <a:t>were analyzed (Nortier, 2016).</a:t>
            </a:r>
          </a:p>
          <a:p>
            <a:r>
              <a:rPr lang="en-US" dirty="0" smtClean="0"/>
              <a:t>Reaction </a:t>
            </a:r>
            <a:r>
              <a:rPr lang="en-US" dirty="0"/>
              <a:t>to the </a:t>
            </a:r>
            <a:r>
              <a:rPr lang="en-US" dirty="0" smtClean="0"/>
              <a:t>video; usually </a:t>
            </a:r>
            <a:r>
              <a:rPr lang="en-US" dirty="0"/>
              <a:t>they develop into discussions between viewers about a multitude of topics, not necessarily related to the video. </a:t>
            </a:r>
            <a:endParaRPr lang="en-US" dirty="0" smtClean="0"/>
          </a:p>
          <a:p>
            <a:r>
              <a:rPr lang="en-US" dirty="0" smtClean="0"/>
              <a:t>Rap </a:t>
            </a:r>
            <a:r>
              <a:rPr lang="en-US" dirty="0"/>
              <a:t>by young Moroccan- and Turkish-Dutch rappers </a:t>
            </a:r>
            <a:r>
              <a:rPr lang="en-US" dirty="0" smtClean="0"/>
              <a:t>- neighborhood </a:t>
            </a:r>
            <a:r>
              <a:rPr lang="en-US" dirty="0"/>
              <a:t>where the majority of people have a Moroccan </a:t>
            </a:r>
            <a:r>
              <a:rPr lang="en-US" dirty="0" smtClean="0"/>
              <a:t>background (followed by Turkish)</a:t>
            </a:r>
            <a:endParaRPr lang="en-US" dirty="0" smtClean="0"/>
          </a:p>
          <a:p>
            <a:r>
              <a:rPr lang="en-US" dirty="0" smtClean="0"/>
              <a:t>MFD</a:t>
            </a:r>
            <a:r>
              <a:rPr lang="en-US" dirty="0"/>
              <a:t>, Moroccan </a:t>
            </a:r>
            <a:r>
              <a:rPr lang="en-US" dirty="0" err="1"/>
              <a:t>Flavoured</a:t>
            </a:r>
            <a:r>
              <a:rPr lang="en-US" dirty="0"/>
              <a:t> </a:t>
            </a:r>
            <a:r>
              <a:rPr lang="en-US" dirty="0" smtClean="0"/>
              <a:t>Dutch: Dutch </a:t>
            </a:r>
            <a:r>
              <a:rPr lang="en-US" dirty="0"/>
              <a:t>with a strong Moroccan accent and </a:t>
            </a:r>
            <a:r>
              <a:rPr lang="en-US" dirty="0" smtClean="0"/>
              <a:t>prosody. </a:t>
            </a:r>
          </a:p>
          <a:p>
            <a:r>
              <a:rPr lang="en-US" dirty="0" smtClean="0"/>
              <a:t>Consonants: /z/ is extra voiced, sharp </a:t>
            </a:r>
            <a:r>
              <a:rPr lang="en-US" dirty="0" smtClean="0"/>
              <a:t>g</a:t>
            </a:r>
            <a:r>
              <a:rPr lang="en-US" dirty="0" smtClean="0"/>
              <a:t>, </a:t>
            </a:r>
            <a:r>
              <a:rPr lang="en-US" dirty="0" err="1" smtClean="0"/>
              <a:t>sjwa</a:t>
            </a:r>
            <a:r>
              <a:rPr lang="en-US" dirty="0" smtClean="0"/>
              <a:t> ‘swallowed’</a:t>
            </a:r>
            <a:endParaRPr lang="en-US" dirty="0" smtClean="0"/>
          </a:p>
          <a:p>
            <a:r>
              <a:rPr lang="en-US" dirty="0" smtClean="0"/>
              <a:t>Examples: </a:t>
            </a:r>
            <a:r>
              <a:rPr lang="en-US" dirty="0" err="1" smtClean="0"/>
              <a:t>ik</a:t>
            </a:r>
            <a:r>
              <a:rPr lang="en-US" dirty="0" smtClean="0"/>
              <a:t> </a:t>
            </a:r>
            <a:r>
              <a:rPr lang="en-US" b="1" dirty="0" err="1"/>
              <a:t>z</a:t>
            </a:r>
            <a:r>
              <a:rPr lang="en-US" dirty="0" err="1"/>
              <a:t>ie</a:t>
            </a:r>
            <a:r>
              <a:rPr lang="en-US" dirty="0"/>
              <a:t>, </a:t>
            </a:r>
            <a:r>
              <a:rPr lang="en-US" dirty="0" err="1"/>
              <a:t>g</a:t>
            </a:r>
            <a:r>
              <a:rPr lang="en-US" b="1" dirty="0" err="1"/>
              <a:t>ez</a:t>
            </a:r>
            <a:r>
              <a:rPr lang="en-US" dirty="0" err="1"/>
              <a:t>ell</a:t>
            </a:r>
            <a:r>
              <a:rPr lang="en-US" b="1" dirty="0" err="1"/>
              <a:t>i</a:t>
            </a:r>
            <a:r>
              <a:rPr lang="en-US" dirty="0" err="1"/>
              <a:t>g</a:t>
            </a:r>
            <a:r>
              <a:rPr lang="en-US" dirty="0"/>
              <a:t>, </a:t>
            </a:r>
            <a:r>
              <a:rPr lang="en-US" dirty="0" smtClean="0"/>
              <a:t>(</a:t>
            </a:r>
            <a:r>
              <a:rPr lang="en-US" dirty="0" err="1" smtClean="0"/>
              <a:t>prodody</a:t>
            </a:r>
            <a:r>
              <a:rPr lang="en-US" dirty="0" smtClean="0">
                <a:sym typeface="Wingdings" panose="05000000000000000000" pitchFamily="2" charset="2"/>
              </a:rPr>
              <a:t>:) </a:t>
            </a:r>
            <a:r>
              <a:rPr lang="en-US" dirty="0" smtClean="0"/>
              <a:t>wat </a:t>
            </a:r>
            <a:r>
              <a:rPr lang="en-US" b="1" dirty="0" err="1" smtClean="0"/>
              <a:t>z</a:t>
            </a:r>
            <a:r>
              <a:rPr lang="en-US" dirty="0" err="1" smtClean="0"/>
              <a:t>e</a:t>
            </a:r>
            <a:r>
              <a:rPr lang="en-US" b="1" dirty="0" err="1" smtClean="0"/>
              <a:t>g</a:t>
            </a:r>
            <a:r>
              <a:rPr lang="en-US" dirty="0" smtClean="0"/>
              <a:t> </a:t>
            </a:r>
            <a:r>
              <a:rPr lang="en-US" dirty="0"/>
              <a:t>je. </a:t>
            </a:r>
            <a:endParaRPr lang="en-US" dirty="0" smtClean="0"/>
          </a:p>
          <a:p>
            <a:r>
              <a:rPr lang="en-US" dirty="0" smtClean="0"/>
              <a:t>It </a:t>
            </a:r>
            <a:r>
              <a:rPr lang="en-US" dirty="0"/>
              <a:t>used to belong to people with a Moroccan background </a:t>
            </a:r>
            <a:r>
              <a:rPr lang="en-US" dirty="0" smtClean="0"/>
              <a:t>but </a:t>
            </a:r>
            <a:r>
              <a:rPr lang="en-US" dirty="0"/>
              <a:t>it has spread to Moroccans who use it if they </a:t>
            </a:r>
            <a:r>
              <a:rPr lang="en-US" dirty="0" smtClean="0"/>
              <a:t>want, </a:t>
            </a:r>
            <a:r>
              <a:rPr lang="en-US" dirty="0"/>
              <a:t>and beyond the Moroccan group. </a:t>
            </a:r>
            <a:r>
              <a:rPr lang="en-US" dirty="0" smtClean="0"/>
              <a:t>E.g. Turkish boys in the video.</a:t>
            </a:r>
          </a:p>
          <a:p>
            <a:r>
              <a:rPr lang="en-US" dirty="0" smtClean="0">
                <a:hlinkClick r:id="rId2"/>
              </a:rPr>
              <a:t>https</a:t>
            </a:r>
            <a:r>
              <a:rPr lang="en-US" dirty="0">
                <a:hlinkClick r:id="rId2"/>
              </a:rPr>
              <a:t>://</a:t>
            </a:r>
            <a:r>
              <a:rPr lang="en-US" dirty="0" smtClean="0">
                <a:hlinkClick r:id="rId2"/>
              </a:rPr>
              <a:t>www.youtube.com/watch?v=myxTPAVEpdU</a:t>
            </a:r>
            <a:r>
              <a:rPr lang="en-US" dirty="0" smtClean="0"/>
              <a:t>  (1.00 </a:t>
            </a:r>
            <a:r>
              <a:rPr lang="en-US" dirty="0"/>
              <a:t>and </a:t>
            </a:r>
            <a:r>
              <a:rPr lang="en-US" dirty="0" smtClean="0"/>
              <a:t>2.00)</a:t>
            </a: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33</a:t>
            </a:fld>
            <a:endParaRPr lang="en-GB"/>
          </a:p>
        </p:txBody>
      </p:sp>
    </p:spTree>
    <p:extLst>
      <p:ext uri="{BB962C8B-B14F-4D97-AF65-F5344CB8AC3E}">
        <p14:creationId xmlns:p14="http://schemas.microsoft.com/office/powerpoint/2010/main" val="204492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38138"/>
          </a:xfrm>
        </p:spPr>
        <p:txBody>
          <a:bodyPr>
            <a:normAutofit fontScale="90000"/>
          </a:bodyPr>
          <a:lstStyle/>
          <a:p>
            <a:r>
              <a:rPr lang="en-GB" sz="3600" dirty="0"/>
              <a:t>Oral communication: background information </a:t>
            </a:r>
            <a:r>
              <a:rPr lang="en-GB" sz="3100" dirty="0"/>
              <a:t>about </a:t>
            </a:r>
            <a:r>
              <a:rPr lang="en-US" sz="3100" dirty="0"/>
              <a:t>ethnic belonging, accent, age, gender or social background ‘for free’. CMC: supposedly </a:t>
            </a:r>
            <a:r>
              <a:rPr lang="en-US" sz="3100" dirty="0" smtClean="0"/>
              <a:t>rich</a:t>
            </a:r>
            <a:endParaRPr lang="en-GB" dirty="0"/>
          </a:p>
        </p:txBody>
      </p:sp>
      <p:sp>
        <p:nvSpPr>
          <p:cNvPr id="3" name="Content Placeholder 2"/>
          <p:cNvSpPr>
            <a:spLocks noGrp="1"/>
          </p:cNvSpPr>
          <p:nvPr>
            <p:ph idx="1"/>
          </p:nvPr>
        </p:nvSpPr>
        <p:spPr>
          <a:xfrm>
            <a:off x="457200" y="1700808"/>
            <a:ext cx="8507288" cy="4425355"/>
          </a:xfrm>
        </p:spPr>
        <p:txBody>
          <a:bodyPr>
            <a:normAutofit fontScale="77500" lnSpcReduction="20000"/>
          </a:bodyPr>
          <a:lstStyle/>
          <a:p>
            <a:pPr marL="0" indent="0">
              <a:buNone/>
            </a:pPr>
            <a:r>
              <a:rPr lang="en-US" dirty="0" err="1" smtClean="0"/>
              <a:t>Rachid</a:t>
            </a:r>
            <a:r>
              <a:rPr lang="en-US" dirty="0" smtClean="0"/>
              <a:t> :            Wat </a:t>
            </a:r>
            <a:r>
              <a:rPr lang="en-US" dirty="0" err="1"/>
              <a:t>een</a:t>
            </a:r>
            <a:r>
              <a:rPr lang="en-US" dirty="0"/>
              <a:t> </a:t>
            </a:r>
            <a:r>
              <a:rPr lang="en-US" dirty="0" err="1"/>
              <a:t>satelliet</a:t>
            </a:r>
            <a:r>
              <a:rPr lang="en-US" dirty="0"/>
              <a:t> </a:t>
            </a:r>
            <a:r>
              <a:rPr lang="en-US" dirty="0" err="1"/>
              <a:t>oren</a:t>
            </a:r>
            <a:r>
              <a:rPr lang="en-US" dirty="0"/>
              <a:t> </a:t>
            </a:r>
            <a:r>
              <a:rPr lang="en-US" dirty="0" err="1"/>
              <a:t>heeft</a:t>
            </a:r>
            <a:r>
              <a:rPr lang="en-US" dirty="0"/>
              <a:t> die </a:t>
            </a:r>
            <a:r>
              <a:rPr lang="en-US" dirty="0" err="1"/>
              <a:t>turk</a:t>
            </a:r>
            <a:r>
              <a:rPr lang="en-US" dirty="0"/>
              <a:t> </a:t>
            </a:r>
          </a:p>
          <a:p>
            <a:pPr marL="0" indent="0">
              <a:buNone/>
            </a:pPr>
            <a:r>
              <a:rPr lang="en-US" dirty="0" smtClean="0"/>
              <a:t> 	              </a:t>
            </a:r>
            <a:r>
              <a:rPr lang="en-US" dirty="0" smtClean="0"/>
              <a:t>[</a:t>
            </a:r>
            <a:r>
              <a:rPr lang="en-US" sz="2900" dirty="0" smtClean="0">
                <a:latin typeface="Courier New" panose="02070309020205020404" pitchFamily="49" charset="0"/>
                <a:cs typeface="Courier New" panose="02070309020205020404" pitchFamily="49" charset="0"/>
              </a:rPr>
              <a:t>What </a:t>
            </a:r>
            <a:r>
              <a:rPr lang="en-US" sz="2900" dirty="0">
                <a:latin typeface="Courier New" panose="02070309020205020404" pitchFamily="49" charset="0"/>
                <a:cs typeface="Courier New" panose="02070309020205020404" pitchFamily="49" charset="0"/>
              </a:rPr>
              <a:t>a satellite ears that Turk </a:t>
            </a:r>
            <a:r>
              <a:rPr lang="en-US" sz="2900" dirty="0" smtClean="0">
                <a:latin typeface="Courier New" panose="02070309020205020404" pitchFamily="49" charset="0"/>
                <a:cs typeface="Courier New" panose="02070309020205020404" pitchFamily="49" charset="0"/>
              </a:rPr>
              <a:t>has]</a:t>
            </a:r>
            <a:endParaRPr lang="en-US" dirty="0">
              <a:latin typeface="Courier New" panose="02070309020205020404" pitchFamily="49" charset="0"/>
              <a:cs typeface="Courier New" panose="02070309020205020404" pitchFamily="49" charset="0"/>
            </a:endParaRPr>
          </a:p>
          <a:p>
            <a:endParaRPr lang="en-US" dirty="0"/>
          </a:p>
          <a:p>
            <a:pPr marL="0" indent="0">
              <a:buNone/>
            </a:pPr>
            <a:r>
              <a:rPr lang="en-US" dirty="0" err="1"/>
              <a:t>Meltem</a:t>
            </a:r>
            <a:r>
              <a:rPr lang="en-US" dirty="0"/>
              <a:t> </a:t>
            </a:r>
            <a:r>
              <a:rPr lang="en-US" dirty="0" smtClean="0"/>
              <a:t>:         </a:t>
            </a:r>
            <a:r>
              <a:rPr lang="en-US" dirty="0" err="1" smtClean="0"/>
              <a:t>wejo</a:t>
            </a:r>
            <a:r>
              <a:rPr lang="en-US" dirty="0" smtClean="0"/>
              <a:t> </a:t>
            </a:r>
            <a:r>
              <a:rPr lang="en-US" dirty="0" err="1"/>
              <a:t>niet</a:t>
            </a:r>
            <a:r>
              <a:rPr lang="en-US" dirty="0"/>
              <a:t> zo </a:t>
            </a:r>
            <a:r>
              <a:rPr lang="en-US" dirty="0" err="1"/>
              <a:t>tergen</a:t>
            </a:r>
            <a:r>
              <a:rPr lang="en-US" dirty="0"/>
              <a:t> </a:t>
            </a:r>
            <a:r>
              <a:rPr lang="en-US" dirty="0" err="1"/>
              <a:t>turken</a:t>
            </a:r>
            <a:r>
              <a:rPr lang="en-US" dirty="0"/>
              <a:t>. </a:t>
            </a:r>
            <a:r>
              <a:rPr lang="en-US" dirty="0" err="1"/>
              <a:t>gek</a:t>
            </a:r>
            <a:r>
              <a:rPr lang="en-US" dirty="0"/>
              <a:t> </a:t>
            </a:r>
          </a:p>
          <a:p>
            <a:pPr marL="0" indent="0">
              <a:buNone/>
            </a:pPr>
            <a:r>
              <a:rPr lang="en-US" dirty="0" smtClean="0"/>
              <a:t>	           </a:t>
            </a:r>
            <a:r>
              <a:rPr lang="en-US" dirty="0" smtClean="0"/>
              <a:t>  [</a:t>
            </a:r>
            <a:r>
              <a:rPr lang="en-US" sz="2900" dirty="0" err="1" smtClean="0">
                <a:latin typeface="Courier New" panose="02070309020205020404" pitchFamily="49" charset="0"/>
                <a:cs typeface="Courier New" panose="02070309020205020404" pitchFamily="49" charset="0"/>
              </a:rPr>
              <a:t>wejo</a:t>
            </a:r>
            <a:r>
              <a:rPr lang="en-US" sz="2900" dirty="0" smtClean="0">
                <a:latin typeface="Courier New" panose="02070309020205020404" pitchFamily="49" charset="0"/>
                <a:cs typeface="Courier New" panose="02070309020205020404" pitchFamily="49" charset="0"/>
              </a:rPr>
              <a:t> </a:t>
            </a:r>
            <a:r>
              <a:rPr lang="en-US" sz="2900" dirty="0">
                <a:latin typeface="Courier New" panose="02070309020205020404" pitchFamily="49" charset="0"/>
                <a:cs typeface="Courier New" panose="02070309020205020404" pitchFamily="49" charset="0"/>
              </a:rPr>
              <a:t>not (or don’t provoke) like that </a:t>
            </a:r>
            <a:endParaRPr lang="en-US" sz="2900" dirty="0" smtClean="0">
              <a:latin typeface="Courier New" panose="02070309020205020404" pitchFamily="49" charset="0"/>
              <a:cs typeface="Courier New" panose="02070309020205020404" pitchFamily="49" charset="0"/>
            </a:endParaRPr>
          </a:p>
          <a:p>
            <a:pPr marL="0" indent="0">
              <a:buNone/>
            </a:pPr>
            <a:r>
              <a:rPr lang="en-US" sz="2900" dirty="0">
                <a:latin typeface="Courier New" panose="02070309020205020404" pitchFamily="49" charset="0"/>
                <a:cs typeface="Courier New" panose="02070309020205020404" pitchFamily="49" charset="0"/>
              </a:rPr>
              <a:t>	 </a:t>
            </a:r>
            <a:r>
              <a:rPr lang="en-US" sz="2900" dirty="0" smtClean="0">
                <a:latin typeface="Courier New" panose="02070309020205020404" pitchFamily="49" charset="0"/>
                <a:cs typeface="Courier New" panose="02070309020205020404" pitchFamily="49" charset="0"/>
              </a:rPr>
              <a:t>    against Turks</a:t>
            </a:r>
            <a:r>
              <a:rPr lang="en-US" sz="2900" dirty="0">
                <a:latin typeface="Courier New" panose="02070309020205020404" pitchFamily="49" charset="0"/>
                <a:cs typeface="Courier New" panose="02070309020205020404" pitchFamily="49" charset="0"/>
              </a:rPr>
              <a:t>. </a:t>
            </a:r>
            <a:r>
              <a:rPr lang="en-US" sz="2900" dirty="0" smtClean="0">
                <a:latin typeface="Courier New" panose="02070309020205020404" pitchFamily="49" charset="0"/>
                <a:cs typeface="Courier New" panose="02070309020205020404" pitchFamily="49" charset="0"/>
              </a:rPr>
              <a:t>idiot</a:t>
            </a:r>
            <a:r>
              <a:rPr lang="en-US" sz="2900"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0" indent="0">
              <a:buNone/>
            </a:pPr>
            <a:endParaRPr lang="en-US" dirty="0"/>
          </a:p>
          <a:p>
            <a:pPr marL="0" indent="0">
              <a:buNone/>
            </a:pPr>
            <a:r>
              <a:rPr lang="en-US" sz="4100" b="1" u="sng" dirty="0" smtClean="0"/>
              <a:t>Spelling:</a:t>
            </a:r>
          </a:p>
          <a:p>
            <a:pPr marL="0" indent="0">
              <a:buNone/>
            </a:pPr>
            <a:endParaRPr lang="en-US" dirty="0"/>
          </a:p>
          <a:p>
            <a:pPr marL="0" indent="0">
              <a:buNone/>
            </a:pPr>
            <a:r>
              <a:rPr lang="en-US" dirty="0" err="1" smtClean="0"/>
              <a:t>Rickertbitch</a:t>
            </a:r>
            <a:r>
              <a:rPr lang="en-US" dirty="0"/>
              <a:t>: </a:t>
            </a:r>
            <a:r>
              <a:rPr lang="en-US" dirty="0" err="1" smtClean="0"/>
              <a:t>sthaa</a:t>
            </a:r>
            <a:r>
              <a:rPr lang="en-US" dirty="0" smtClean="0"/>
              <a:t> </a:t>
            </a:r>
            <a:r>
              <a:rPr lang="en-US" dirty="0" err="1"/>
              <a:t>ik</a:t>
            </a:r>
            <a:r>
              <a:rPr lang="en-US" dirty="0"/>
              <a:t> </a:t>
            </a:r>
            <a:r>
              <a:rPr lang="en-US" dirty="0" err="1"/>
              <a:t>bhiij</a:t>
            </a:r>
            <a:r>
              <a:rPr lang="en-US" dirty="0"/>
              <a:t> </a:t>
            </a:r>
            <a:r>
              <a:rPr lang="en-US" dirty="0" err="1"/>
              <a:t>dhie</a:t>
            </a:r>
            <a:r>
              <a:rPr lang="en-US" dirty="0"/>
              <a:t> </a:t>
            </a:r>
            <a:r>
              <a:rPr lang="en-US" dirty="0" err="1"/>
              <a:t>bhakker</a:t>
            </a:r>
            <a:r>
              <a:rPr lang="en-US" dirty="0"/>
              <a:t> </a:t>
            </a:r>
            <a:r>
              <a:rPr lang="en-US" dirty="0" err="1"/>
              <a:t>hhhahhaal</a:t>
            </a:r>
            <a:r>
              <a:rPr lang="en-US" dirty="0"/>
              <a:t> </a:t>
            </a:r>
            <a:r>
              <a:rPr lang="en-US" dirty="0" err="1" smtClean="0"/>
              <a:t>ihk</a:t>
            </a:r>
            <a:endParaRPr lang="en-US" dirty="0" smtClean="0"/>
          </a:p>
          <a:p>
            <a:pPr marL="0" indent="0">
              <a:buNone/>
            </a:pPr>
            <a:r>
              <a:rPr lang="en-US" dirty="0"/>
              <a:t>	 </a:t>
            </a:r>
            <a:r>
              <a:rPr lang="en-US" dirty="0" smtClean="0"/>
              <a:t>           </a:t>
            </a:r>
            <a:r>
              <a:rPr lang="en-US" dirty="0" err="1"/>
              <a:t>duhhhruhm</a:t>
            </a:r>
            <a:r>
              <a:rPr lang="en-US" dirty="0"/>
              <a:t> </a:t>
            </a:r>
            <a:r>
              <a:rPr lang="en-US" dirty="0" err="1" smtClean="0"/>
              <a:t>hahahaha</a:t>
            </a:r>
            <a:r>
              <a:rPr lang="en-US" dirty="0" smtClean="0"/>
              <a:t> </a:t>
            </a:r>
            <a:endParaRPr lang="en-US" dirty="0"/>
          </a:p>
          <a:p>
            <a:pPr marL="0" indent="0">
              <a:buNone/>
            </a:pPr>
            <a:r>
              <a:rPr lang="en-US" dirty="0"/>
              <a:t> 	     </a:t>
            </a:r>
            <a:r>
              <a:rPr lang="en-US" dirty="0" smtClean="0"/>
              <a:t>       </a:t>
            </a:r>
            <a:r>
              <a:rPr lang="en-US" dirty="0" smtClean="0"/>
              <a:t>[</a:t>
            </a:r>
            <a:r>
              <a:rPr lang="en-US" sz="2900" dirty="0" err="1" smtClean="0">
                <a:latin typeface="Courier New" panose="02070309020205020404" pitchFamily="49" charset="0"/>
                <a:cs typeface="Courier New" panose="02070309020205020404" pitchFamily="49" charset="0"/>
              </a:rPr>
              <a:t>sthand</a:t>
            </a:r>
            <a:r>
              <a:rPr lang="en-US" sz="2900" dirty="0" smtClean="0">
                <a:latin typeface="Courier New" panose="02070309020205020404" pitchFamily="49" charset="0"/>
                <a:cs typeface="Courier New" panose="02070309020205020404" pitchFamily="49" charset="0"/>
              </a:rPr>
              <a:t> </a:t>
            </a:r>
            <a:r>
              <a:rPr lang="en-US" sz="2900" dirty="0">
                <a:latin typeface="Courier New" panose="02070309020205020404" pitchFamily="49" charset="0"/>
                <a:cs typeface="Courier New" panose="02070309020205020404" pitchFamily="49" charset="0"/>
              </a:rPr>
              <a:t>I at the </a:t>
            </a:r>
            <a:r>
              <a:rPr lang="en-US" sz="2900" dirty="0" err="1">
                <a:latin typeface="Courier New" panose="02070309020205020404" pitchFamily="49" charset="0"/>
                <a:cs typeface="Courier New" panose="02070309020205020404" pitchFamily="49" charset="0"/>
              </a:rPr>
              <a:t>bhaker’s</a:t>
            </a:r>
            <a:r>
              <a:rPr lang="en-US" sz="2900" dirty="0">
                <a:latin typeface="Courier New" panose="02070309020205020404" pitchFamily="49" charset="0"/>
                <a:cs typeface="Courier New" panose="02070309020205020404" pitchFamily="49" charset="0"/>
              </a:rPr>
              <a:t>  </a:t>
            </a:r>
            <a:r>
              <a:rPr lang="en-US" sz="2900" dirty="0" err="1">
                <a:latin typeface="Courier New" panose="02070309020205020404" pitchFamily="49" charset="0"/>
                <a:cs typeface="Courier New" panose="02070309020205020404" pitchFamily="49" charset="0"/>
              </a:rPr>
              <a:t>ggggget</a:t>
            </a:r>
            <a:r>
              <a:rPr lang="en-US" sz="2900" dirty="0">
                <a:latin typeface="Courier New" panose="02070309020205020404" pitchFamily="49" charset="0"/>
                <a:cs typeface="Courier New" panose="02070309020205020404" pitchFamily="49" charset="0"/>
              </a:rPr>
              <a:t> </a:t>
            </a:r>
            <a:endParaRPr lang="en-US" sz="2900" dirty="0" smtClean="0">
              <a:latin typeface="Courier New" panose="02070309020205020404" pitchFamily="49" charset="0"/>
              <a:cs typeface="Courier New" panose="02070309020205020404" pitchFamily="49" charset="0"/>
            </a:endParaRPr>
          </a:p>
          <a:p>
            <a:pPr marL="0" indent="0">
              <a:buNone/>
            </a:pPr>
            <a:r>
              <a:rPr lang="en-US" sz="2900" dirty="0">
                <a:latin typeface="Courier New" panose="02070309020205020404" pitchFamily="49" charset="0"/>
                <a:cs typeface="Courier New" panose="02070309020205020404" pitchFamily="49" charset="0"/>
              </a:rPr>
              <a:t> </a:t>
            </a:r>
            <a:r>
              <a:rPr lang="en-US" sz="2900" dirty="0" smtClean="0">
                <a:latin typeface="Courier New" panose="02070309020205020404" pitchFamily="49" charset="0"/>
                <a:cs typeface="Courier New" panose="02070309020205020404" pitchFamily="49" charset="0"/>
              </a:rPr>
              <a:t>         </a:t>
            </a:r>
            <a:r>
              <a:rPr lang="en-US" sz="2900" dirty="0" err="1" smtClean="0">
                <a:latin typeface="Courier New" panose="02070309020205020404" pitchFamily="49" charset="0"/>
                <a:cs typeface="Courier New" panose="02070309020205020404" pitchFamily="49" charset="0"/>
              </a:rPr>
              <a:t>myhself</a:t>
            </a:r>
            <a:r>
              <a:rPr lang="en-US" sz="2900" dirty="0" smtClean="0">
                <a:latin typeface="Courier New" panose="02070309020205020404" pitchFamily="49" charset="0"/>
                <a:cs typeface="Courier New" panose="02070309020205020404" pitchFamily="49" charset="0"/>
              </a:rPr>
              <a:t> </a:t>
            </a:r>
            <a:r>
              <a:rPr lang="en-US" sz="2900" dirty="0">
                <a:latin typeface="Courier New" panose="02070309020205020404" pitchFamily="49" charset="0"/>
                <a:cs typeface="Courier New" panose="02070309020205020404" pitchFamily="49" charset="0"/>
              </a:rPr>
              <a:t>a </a:t>
            </a:r>
            <a:r>
              <a:rPr lang="en-US" sz="2900" dirty="0" err="1" smtClean="0">
                <a:latin typeface="Courier New" panose="02070309020205020404" pitchFamily="49" charset="0"/>
                <a:cs typeface="Courier New" panose="02070309020205020404" pitchFamily="49" charset="0"/>
              </a:rPr>
              <a:t>dühhhrühm</a:t>
            </a:r>
            <a:r>
              <a:rPr lang="en-US" sz="2900" dirty="0" smtClean="0">
                <a:latin typeface="Courier New" panose="02070309020205020404" pitchFamily="49" charset="0"/>
                <a:cs typeface="Courier New" panose="02070309020205020404" pitchFamily="49" charset="0"/>
              </a:rPr>
              <a:t> </a:t>
            </a:r>
            <a:r>
              <a:rPr lang="en-US" sz="2900" dirty="0" err="1" smtClean="0">
                <a:latin typeface="Courier New" panose="02070309020205020404" pitchFamily="49" charset="0"/>
                <a:cs typeface="Courier New" panose="02070309020205020404" pitchFamily="49" charset="0"/>
              </a:rPr>
              <a:t>hahahaha</a:t>
            </a:r>
            <a:r>
              <a:rPr lang="en-US" sz="2900" dirty="0" smtClean="0">
                <a:latin typeface="Courier New" panose="02070309020205020404" pitchFamily="49" charset="0"/>
                <a:cs typeface="Courier New" panose="02070309020205020404" pitchFamily="49" charset="0"/>
              </a:rPr>
              <a:t>]</a:t>
            </a:r>
            <a:endParaRPr lang="en-US" dirty="0"/>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34</a:t>
            </a:fld>
            <a:endParaRPr lang="en-GB"/>
          </a:p>
        </p:txBody>
      </p:sp>
    </p:spTree>
    <p:extLst>
      <p:ext uri="{BB962C8B-B14F-4D97-AF65-F5344CB8AC3E}">
        <p14:creationId xmlns:p14="http://schemas.microsoft.com/office/powerpoint/2010/main" val="246559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fade">
                                      <p:cBhvr>
                                        <p:cTn id="28" dur="500"/>
                                        <p:tgtEl>
                                          <p:spTgt spid="3">
                                            <p:txEl>
                                              <p:pRg st="10" end="1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UYSS in NL</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There is a broad </a:t>
            </a:r>
            <a:r>
              <a:rPr lang="en-US" dirty="0"/>
              <a:t>range of available linguistic forms that have been </a:t>
            </a:r>
            <a:r>
              <a:rPr lang="en-US" dirty="0" smtClean="0"/>
              <a:t>enregistered (Agha, 2005).</a:t>
            </a:r>
          </a:p>
          <a:p>
            <a:r>
              <a:rPr lang="en-US" dirty="0" smtClean="0"/>
              <a:t>Individual </a:t>
            </a:r>
            <a:r>
              <a:rPr lang="en-US" dirty="0"/>
              <a:t>groups make their own choice from the full </a:t>
            </a:r>
            <a:r>
              <a:rPr lang="en-US" dirty="0" smtClean="0"/>
              <a:t>repertoire: not </a:t>
            </a:r>
            <a:r>
              <a:rPr lang="en-US" dirty="0"/>
              <a:t>one single form of </a:t>
            </a:r>
            <a:r>
              <a:rPr lang="en-US" dirty="0" smtClean="0"/>
              <a:t>UYSS in NL.</a:t>
            </a:r>
          </a:p>
          <a:p>
            <a:r>
              <a:rPr lang="en-US" dirty="0" smtClean="0"/>
              <a:t>Dutch base with elements from minority Ls and (Am.) English; phonology, grammar, lexicon.</a:t>
            </a:r>
          </a:p>
          <a:p>
            <a:r>
              <a:rPr lang="en-US" dirty="0" smtClean="0"/>
              <a:t>Functionally restricted</a:t>
            </a:r>
          </a:p>
          <a:p>
            <a:r>
              <a:rPr lang="en-US" dirty="0" smtClean="0"/>
              <a:t>No </a:t>
            </a:r>
            <a:r>
              <a:rPr lang="en-US" dirty="0"/>
              <a:t>speakers for whom UYSS is their default mode of speaking have been attested </a:t>
            </a:r>
            <a:r>
              <a:rPr lang="en-US" dirty="0" smtClean="0"/>
              <a:t>(yet)</a:t>
            </a:r>
          </a:p>
          <a:p>
            <a:endParaRPr lang="en-US" dirty="0" smtClean="0"/>
          </a:p>
          <a:p>
            <a:pPr marL="0" indent="0">
              <a:buNone/>
            </a:pPr>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35</a:t>
            </a:fld>
            <a:endParaRPr lang="en-GB"/>
          </a:p>
        </p:txBody>
      </p:sp>
    </p:spTree>
    <p:extLst>
      <p:ext uri="{BB962C8B-B14F-4D97-AF65-F5344CB8AC3E}">
        <p14:creationId xmlns:p14="http://schemas.microsoft.com/office/powerpoint/2010/main" val="111719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Straattaal / UYSS</a:t>
            </a:r>
            <a:endParaRPr lang="en-GB" dirty="0"/>
          </a:p>
        </p:txBody>
      </p:sp>
      <p:sp>
        <p:nvSpPr>
          <p:cNvPr id="3" name="Content Placeholder 2"/>
          <p:cNvSpPr>
            <a:spLocks noGrp="1"/>
          </p:cNvSpPr>
          <p:nvPr>
            <p:ph idx="1"/>
          </p:nvPr>
        </p:nvSpPr>
        <p:spPr>
          <a:xfrm>
            <a:off x="457200" y="1600200"/>
            <a:ext cx="8363272" cy="4781128"/>
          </a:xfrm>
        </p:spPr>
        <p:txBody>
          <a:bodyPr>
            <a:normAutofit fontScale="92500"/>
          </a:bodyPr>
          <a:lstStyle/>
          <a:p>
            <a:r>
              <a:rPr lang="en-US" dirty="0"/>
              <a:t>Straattaal or </a:t>
            </a:r>
            <a:r>
              <a:rPr lang="en-US" dirty="0" smtClean="0"/>
              <a:t>UYSS (</a:t>
            </a:r>
            <a:r>
              <a:rPr lang="en-US" dirty="0" err="1" smtClean="0"/>
              <a:t>grrr</a:t>
            </a:r>
            <a:r>
              <a:rPr lang="en-US" dirty="0" smtClean="0"/>
              <a:t>, those terms): different </a:t>
            </a:r>
            <a:r>
              <a:rPr lang="en-US" dirty="0"/>
              <a:t>between and within (</a:t>
            </a:r>
            <a:r>
              <a:rPr lang="en-US" dirty="0" smtClean="0"/>
              <a:t>ethnic/other</a:t>
            </a:r>
            <a:r>
              <a:rPr lang="en-US" dirty="0"/>
              <a:t>) groups: </a:t>
            </a:r>
            <a:endParaRPr lang="en-US" dirty="0" smtClean="0"/>
          </a:p>
          <a:p>
            <a:r>
              <a:rPr lang="en-US" dirty="0" smtClean="0"/>
              <a:t>Lexical </a:t>
            </a:r>
            <a:r>
              <a:rPr lang="en-US" dirty="0"/>
              <a:t>elements from </a:t>
            </a:r>
            <a:r>
              <a:rPr lang="en-US" dirty="0" smtClean="0"/>
              <a:t>Sranan: generally </a:t>
            </a:r>
            <a:r>
              <a:rPr lang="en-US" dirty="0"/>
              <a:t>accepted as a characteristic of Straattaal. Illustrated by this </a:t>
            </a:r>
            <a:r>
              <a:rPr lang="en-US" dirty="0" smtClean="0"/>
              <a:t>example*</a:t>
            </a:r>
          </a:p>
          <a:p>
            <a:pPr marL="800100" lvl="2" indent="0">
              <a:buNone/>
            </a:pPr>
            <a:endParaRPr lang="nl-NL" dirty="0" smtClean="0"/>
          </a:p>
          <a:p>
            <a:pPr marL="800100" lvl="2" indent="0">
              <a:buNone/>
            </a:pPr>
            <a:r>
              <a:rPr lang="nl-NL" dirty="0" smtClean="0"/>
              <a:t>ik </a:t>
            </a:r>
            <a:r>
              <a:rPr lang="nl-NL" dirty="0"/>
              <a:t>heb geen </a:t>
            </a:r>
            <a:r>
              <a:rPr lang="nl-NL" dirty="0" smtClean="0"/>
              <a:t>Pools </a:t>
            </a:r>
            <a:r>
              <a:rPr lang="nl-NL" dirty="0"/>
              <a:t>nodig dus ga </a:t>
            </a:r>
            <a:r>
              <a:rPr lang="nl-NL" u="sng" dirty="0" err="1" smtClean="0"/>
              <a:t>loesoe</a:t>
            </a:r>
            <a:r>
              <a:rPr lang="nl-NL" i="1" dirty="0"/>
              <a:t>	</a:t>
            </a:r>
            <a:endParaRPr lang="nl-NL" i="1" dirty="0" smtClean="0"/>
          </a:p>
          <a:p>
            <a:pPr marL="800100" lvl="2" indent="0">
              <a:buNone/>
            </a:pPr>
            <a:r>
              <a:rPr lang="en-US" sz="2000" i="1" dirty="0" smtClean="0">
                <a:latin typeface="Courier New" panose="02070309020205020404" pitchFamily="49" charset="0"/>
                <a:cs typeface="Courier New" panose="02070309020205020404" pitchFamily="49" charset="0"/>
              </a:rPr>
              <a:t>I </a:t>
            </a:r>
            <a:r>
              <a:rPr lang="en-US" sz="2000" i="1" dirty="0">
                <a:latin typeface="Courier New" panose="02070309020205020404" pitchFamily="49" charset="0"/>
                <a:cs typeface="Courier New" panose="02070309020205020404" pitchFamily="49" charset="0"/>
              </a:rPr>
              <a:t>don’t need Polish </a:t>
            </a:r>
            <a:r>
              <a:rPr lang="en-US" sz="2000" i="1" dirty="0" smtClean="0">
                <a:latin typeface="Courier New" panose="02070309020205020404" pitchFamily="49" charset="0"/>
                <a:cs typeface="Courier New" panose="02070309020205020404" pitchFamily="49" charset="0"/>
              </a:rPr>
              <a:t>so go </a:t>
            </a:r>
            <a:r>
              <a:rPr lang="en-US" sz="2000" i="1" dirty="0">
                <a:latin typeface="Courier New" panose="02070309020205020404" pitchFamily="49" charset="0"/>
                <a:cs typeface="Courier New" panose="02070309020205020404" pitchFamily="49" charset="0"/>
              </a:rPr>
              <a:t>away </a:t>
            </a:r>
            <a:r>
              <a:rPr lang="en-US" sz="2000" i="1" dirty="0" smtClean="0">
                <a:latin typeface="Courier New" panose="02070309020205020404" pitchFamily="49" charset="0"/>
                <a:cs typeface="Courier New" panose="02070309020205020404" pitchFamily="49" charset="0"/>
              </a:rPr>
              <a:t>[Sranan</a:t>
            </a:r>
            <a:r>
              <a:rPr lang="en-US" sz="2000" i="1" dirty="0">
                <a:latin typeface="Courier New" panose="02070309020205020404" pitchFamily="49" charset="0"/>
                <a:cs typeface="Courier New" panose="02070309020205020404" pitchFamily="49" charset="0"/>
              </a:rPr>
              <a:t>](get </a:t>
            </a:r>
            <a:r>
              <a:rPr lang="en-US" sz="2000" i="1" u="sng" dirty="0">
                <a:latin typeface="Courier New" panose="02070309020205020404" pitchFamily="49" charset="0"/>
                <a:cs typeface="Courier New" panose="02070309020205020404" pitchFamily="49" charset="0"/>
              </a:rPr>
              <a:t>lost</a:t>
            </a:r>
            <a:r>
              <a:rPr lang="en-US" sz="2000" i="1" dirty="0">
                <a:latin typeface="Courier New" panose="02070309020205020404" pitchFamily="49" charset="0"/>
                <a:cs typeface="Courier New" panose="02070309020205020404" pitchFamily="49" charset="0"/>
              </a:rPr>
              <a:t>)</a:t>
            </a:r>
            <a:endParaRPr lang="nl-NL" sz="2000" dirty="0">
              <a:latin typeface="Courier New" panose="02070309020205020404" pitchFamily="49" charset="0"/>
              <a:cs typeface="Courier New" panose="02070309020205020404" pitchFamily="49" charset="0"/>
            </a:endParaRPr>
          </a:p>
          <a:p>
            <a:endParaRPr lang="en-US" dirty="0" smtClean="0"/>
          </a:p>
          <a:p>
            <a:pPr marL="400050" lvl="1" indent="0">
              <a:buNone/>
            </a:pPr>
            <a:r>
              <a:rPr lang="en-US" sz="1600" dirty="0" smtClean="0">
                <a:hlinkClick r:id="rId2"/>
              </a:rPr>
              <a:t>*http</a:t>
            </a:r>
            <a:r>
              <a:rPr lang="en-US" sz="1600" dirty="0">
                <a:hlinkClick r:id="rId2"/>
              </a:rPr>
              <a:t>://</a:t>
            </a:r>
            <a:r>
              <a:rPr lang="en-US" sz="1600" dirty="0" smtClean="0">
                <a:hlinkClick r:id="rId2"/>
              </a:rPr>
              <a:t>www.youtube.com/watch?v=myxTPAVEpdU</a:t>
            </a:r>
            <a:r>
              <a:rPr lang="en-US" sz="1600" dirty="0" smtClean="0"/>
              <a:t> </a:t>
            </a:r>
            <a:endParaRPr lang="en-US" dirty="0"/>
          </a:p>
        </p:txBody>
      </p:sp>
      <p:sp>
        <p:nvSpPr>
          <p:cNvPr id="4" name="Slide Number Placeholder 3"/>
          <p:cNvSpPr>
            <a:spLocks noGrp="1"/>
          </p:cNvSpPr>
          <p:nvPr>
            <p:ph type="sldNum" sz="quarter" idx="12"/>
          </p:nvPr>
        </p:nvSpPr>
        <p:spPr/>
        <p:txBody>
          <a:bodyPr/>
          <a:lstStyle/>
          <a:p>
            <a:fld id="{B743BFF7-E270-4DB9-92CC-07FE060138BB}" type="slidenum">
              <a:rPr lang="en-GB" smtClean="0"/>
              <a:t>36</a:t>
            </a:fld>
            <a:endParaRPr lang="en-GB"/>
          </a:p>
        </p:txBody>
      </p:sp>
    </p:spTree>
    <p:extLst>
      <p:ext uri="{BB962C8B-B14F-4D97-AF65-F5344CB8AC3E}">
        <p14:creationId xmlns:p14="http://schemas.microsoft.com/office/powerpoint/2010/main" val="42149631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Small project without a name</a:t>
            </a:r>
            <a:endParaRPr lang="en-GB" dirty="0"/>
          </a:p>
        </p:txBody>
      </p:sp>
      <p:sp>
        <p:nvSpPr>
          <p:cNvPr id="3" name="Content Placeholder 2"/>
          <p:cNvSpPr>
            <a:spLocks noGrp="1"/>
          </p:cNvSpPr>
          <p:nvPr>
            <p:ph idx="1"/>
          </p:nvPr>
        </p:nvSpPr>
        <p:spPr/>
        <p:txBody>
          <a:bodyPr>
            <a:normAutofit fontScale="85000" lnSpcReduction="20000"/>
          </a:bodyPr>
          <a:lstStyle/>
          <a:p>
            <a:pPr marL="457200" indent="-457200"/>
            <a:r>
              <a:rPr lang="en-US" dirty="0" smtClean="0"/>
              <a:t>Finally: small &amp; </a:t>
            </a:r>
            <a:r>
              <a:rPr lang="en-US" dirty="0"/>
              <a:t>informal project </a:t>
            </a:r>
            <a:r>
              <a:rPr lang="en-US" dirty="0" smtClean="0"/>
              <a:t>– already mentioned (Maarten </a:t>
            </a:r>
            <a:r>
              <a:rPr lang="en-US" dirty="0"/>
              <a:t>Kossmann, Khalid Mourigh, Margreet Dorleijn, </a:t>
            </a:r>
            <a:r>
              <a:rPr lang="en-US" dirty="0" smtClean="0"/>
              <a:t>me)</a:t>
            </a:r>
          </a:p>
          <a:p>
            <a:pPr marL="457200" indent="-457200"/>
            <a:r>
              <a:rPr lang="en-US" dirty="0" smtClean="0"/>
              <a:t>We </a:t>
            </a:r>
            <a:r>
              <a:rPr lang="en-US" dirty="0"/>
              <a:t>collect </a:t>
            </a:r>
            <a:r>
              <a:rPr lang="en-US" dirty="0" smtClean="0"/>
              <a:t>CMC data </a:t>
            </a:r>
            <a:r>
              <a:rPr lang="en-US" dirty="0"/>
              <a:t>from </a:t>
            </a:r>
            <a:r>
              <a:rPr lang="en-US" dirty="0" smtClean="0"/>
              <a:t>Twitter, several forums, chat </a:t>
            </a:r>
            <a:r>
              <a:rPr lang="en-US" dirty="0"/>
              <a:t>boxes. </a:t>
            </a:r>
            <a:endParaRPr lang="en-US" dirty="0" smtClean="0"/>
          </a:p>
          <a:p>
            <a:pPr marL="457200" indent="-457200"/>
            <a:r>
              <a:rPr lang="en-US" dirty="0" smtClean="0"/>
              <a:t>Focus </a:t>
            </a:r>
            <a:r>
              <a:rPr lang="en-US" dirty="0"/>
              <a:t>on the use of elements from </a:t>
            </a:r>
            <a:r>
              <a:rPr lang="en-US" dirty="0" smtClean="0"/>
              <a:t>Moroccan Arabic and Berber.</a:t>
            </a:r>
          </a:p>
          <a:p>
            <a:pPr marL="457200" indent="-457200"/>
            <a:r>
              <a:rPr lang="en-US" dirty="0" smtClean="0"/>
              <a:t>Moroccan </a:t>
            </a:r>
            <a:r>
              <a:rPr lang="en-US" dirty="0"/>
              <a:t>based </a:t>
            </a:r>
            <a:r>
              <a:rPr lang="en-US" dirty="0" smtClean="0"/>
              <a:t>sites are in Dutch; </a:t>
            </a:r>
            <a:r>
              <a:rPr lang="en-US" dirty="0" smtClean="0"/>
              <a:t>accessible </a:t>
            </a:r>
            <a:r>
              <a:rPr lang="en-US" dirty="0"/>
              <a:t>for </a:t>
            </a:r>
            <a:r>
              <a:rPr lang="en-US" dirty="0" smtClean="0"/>
              <a:t>others.</a:t>
            </a:r>
            <a:endParaRPr lang="en-US" dirty="0"/>
          </a:p>
          <a:p>
            <a:pPr marL="457200" indent="-457200"/>
            <a:r>
              <a:rPr lang="en-US" dirty="0" smtClean="0"/>
              <a:t>Started </a:t>
            </a:r>
            <a:r>
              <a:rPr lang="en-US" dirty="0"/>
              <a:t>for fun (‘look what I </a:t>
            </a:r>
            <a:r>
              <a:rPr lang="en-US" dirty="0" smtClean="0"/>
              <a:t>found’); now a </a:t>
            </a:r>
            <a:r>
              <a:rPr lang="en-US" dirty="0"/>
              <a:t>project </a:t>
            </a:r>
            <a:r>
              <a:rPr lang="en-US" dirty="0" smtClean="0"/>
              <a:t>which goal </a:t>
            </a:r>
            <a:r>
              <a:rPr lang="en-US" dirty="0"/>
              <a:t>is to collect </a:t>
            </a:r>
            <a:r>
              <a:rPr lang="en-US" dirty="0" smtClean="0"/>
              <a:t>examples of </a:t>
            </a:r>
            <a:r>
              <a:rPr lang="en-US" dirty="0" err="1" smtClean="0"/>
              <a:t>polylanguaging</a:t>
            </a:r>
            <a:r>
              <a:rPr lang="en-US" dirty="0" smtClean="0"/>
              <a:t> and </a:t>
            </a:r>
            <a:r>
              <a:rPr lang="en-US" b="1" dirty="0" smtClean="0"/>
              <a:t>metalinguistic </a:t>
            </a:r>
            <a:r>
              <a:rPr lang="en-US" b="1" dirty="0" smtClean="0"/>
              <a:t>comments/laws and norms </a:t>
            </a:r>
            <a:r>
              <a:rPr lang="en-US" dirty="0" smtClean="0"/>
              <a:t>on </a:t>
            </a:r>
            <a:r>
              <a:rPr lang="en-US" dirty="0"/>
              <a:t>the use of </a:t>
            </a:r>
            <a:r>
              <a:rPr lang="en-US" dirty="0" smtClean="0"/>
              <a:t>MFD, UYSS</a:t>
            </a:r>
            <a:r>
              <a:rPr lang="en-US" dirty="0"/>
              <a:t>, youth </a:t>
            </a:r>
            <a:r>
              <a:rPr lang="en-US" dirty="0" smtClean="0"/>
              <a:t>languages:</a:t>
            </a:r>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37</a:t>
            </a:fld>
            <a:endParaRPr lang="en-GB"/>
          </a:p>
        </p:txBody>
      </p:sp>
    </p:spTree>
    <p:extLst>
      <p:ext uri="{BB962C8B-B14F-4D97-AF65-F5344CB8AC3E}">
        <p14:creationId xmlns:p14="http://schemas.microsoft.com/office/powerpoint/2010/main" val="319791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922114"/>
          </a:xfrm>
        </p:spPr>
        <p:txBody>
          <a:bodyPr>
            <a:normAutofit fontScale="90000"/>
          </a:bodyPr>
          <a:lstStyle/>
          <a:p>
            <a:r>
              <a:rPr lang="en-GB" dirty="0" smtClean="0">
                <a:hlinkClick r:id="rId2"/>
              </a:rPr>
              <a:t>www.chaima.nl</a:t>
            </a:r>
            <a:r>
              <a:rPr lang="en-GB" dirty="0" smtClean="0"/>
              <a:t>: Girls and Straattaal</a:t>
            </a:r>
            <a:endParaRPr lang="en-GB" dirty="0"/>
          </a:p>
        </p:txBody>
      </p:sp>
      <p:sp>
        <p:nvSpPr>
          <p:cNvPr id="3" name="Content Placeholder 2"/>
          <p:cNvSpPr>
            <a:spLocks noGrp="1"/>
          </p:cNvSpPr>
          <p:nvPr>
            <p:ph idx="1"/>
          </p:nvPr>
        </p:nvSpPr>
        <p:spPr>
          <a:xfrm>
            <a:off x="457200" y="1988840"/>
            <a:ext cx="8229600" cy="4680520"/>
          </a:xfrm>
        </p:spPr>
        <p:txBody>
          <a:bodyPr>
            <a:normAutofit fontScale="62500" lnSpcReduction="20000"/>
          </a:bodyPr>
          <a:lstStyle/>
          <a:p>
            <a:pPr marL="0" indent="0">
              <a:buNone/>
            </a:pPr>
            <a:r>
              <a:rPr lang="en-US" dirty="0"/>
              <a:t>For many young </a:t>
            </a:r>
            <a:r>
              <a:rPr lang="en-US" dirty="0" smtClean="0"/>
              <a:t>girls with </a:t>
            </a:r>
            <a:r>
              <a:rPr lang="en-US" dirty="0"/>
              <a:t>a </a:t>
            </a:r>
            <a:r>
              <a:rPr lang="en-US" dirty="0" smtClean="0"/>
              <a:t>Moroccan background Sranan based Straattaal  </a:t>
            </a:r>
            <a:r>
              <a:rPr lang="en-US" dirty="0"/>
              <a:t>is </a:t>
            </a:r>
            <a:r>
              <a:rPr lang="en-US" dirty="0" smtClean="0"/>
              <a:t>rejected (by other girls):</a:t>
            </a:r>
          </a:p>
          <a:p>
            <a:pPr marL="0" indent="0">
              <a:buNone/>
            </a:pPr>
            <a:endParaRPr lang="en-US" dirty="0"/>
          </a:p>
          <a:p>
            <a:pPr marL="0" indent="0">
              <a:buNone/>
            </a:pPr>
            <a:r>
              <a:rPr lang="nl-NL" dirty="0" err="1"/>
              <a:t>Temshoent</a:t>
            </a:r>
            <a:r>
              <a:rPr lang="nl-NL" dirty="0"/>
              <a:t>: </a:t>
            </a:r>
            <a:r>
              <a:rPr lang="nl-NL" dirty="0" smtClean="0"/>
              <a:t>	</a:t>
            </a:r>
            <a:r>
              <a:rPr lang="nl-NL" dirty="0" err="1" smtClean="0"/>
              <a:t>Scorro</a:t>
            </a:r>
            <a:r>
              <a:rPr lang="nl-NL" dirty="0" smtClean="0"/>
              <a:t> </a:t>
            </a:r>
            <a:r>
              <a:rPr lang="nl-NL" dirty="0"/>
              <a:t>= school; </a:t>
            </a:r>
            <a:r>
              <a:rPr lang="nl-NL" dirty="0" err="1"/>
              <a:t>osso</a:t>
            </a:r>
            <a:r>
              <a:rPr lang="nl-NL" dirty="0"/>
              <a:t>= huis: </a:t>
            </a:r>
            <a:r>
              <a:rPr lang="nl-NL" dirty="0" err="1"/>
              <a:t>Tfoe</a:t>
            </a:r>
            <a:r>
              <a:rPr lang="nl-NL" dirty="0"/>
              <a:t> op zulke woorden</a:t>
            </a:r>
            <a:r>
              <a:rPr lang="nl-NL" dirty="0" smtClean="0"/>
              <a:t>.</a:t>
            </a:r>
            <a:endParaRPr lang="nl-NL" dirty="0"/>
          </a:p>
          <a:p>
            <a:pPr marL="0" indent="0">
              <a:buNone/>
            </a:pPr>
            <a:r>
              <a:rPr lang="en-US" sz="2700" dirty="0" smtClean="0">
                <a:latin typeface="Courier New" panose="02070309020205020404" pitchFamily="49" charset="0"/>
                <a:cs typeface="Courier New" panose="02070309020205020404" pitchFamily="49" charset="0"/>
              </a:rPr>
              <a:t>Naughty girl: </a:t>
            </a:r>
            <a:r>
              <a:rPr lang="en-US" sz="2700" dirty="0" err="1" smtClean="0">
                <a:latin typeface="Courier New" panose="02070309020205020404" pitchFamily="49" charset="0"/>
                <a:cs typeface="Courier New" panose="02070309020205020404" pitchFamily="49" charset="0"/>
              </a:rPr>
              <a:t>Scorro</a:t>
            </a:r>
            <a:r>
              <a:rPr lang="en-US" sz="2700" dirty="0" smtClean="0">
                <a:latin typeface="Courier New" panose="02070309020205020404" pitchFamily="49" charset="0"/>
                <a:cs typeface="Courier New" panose="02070309020205020404" pitchFamily="49" charset="0"/>
              </a:rPr>
              <a:t> </a:t>
            </a:r>
            <a:r>
              <a:rPr lang="en-US" sz="2700" dirty="0">
                <a:latin typeface="Courier New" panose="02070309020205020404" pitchFamily="49" charset="0"/>
                <a:cs typeface="Courier New" panose="02070309020205020404" pitchFamily="49" charset="0"/>
              </a:rPr>
              <a:t>= school; </a:t>
            </a:r>
            <a:r>
              <a:rPr lang="en-US" sz="2700" dirty="0" err="1">
                <a:latin typeface="Courier New" panose="02070309020205020404" pitchFamily="49" charset="0"/>
                <a:cs typeface="Courier New" panose="02070309020205020404" pitchFamily="49" charset="0"/>
              </a:rPr>
              <a:t>osso</a:t>
            </a:r>
            <a:r>
              <a:rPr lang="en-US" sz="2700" dirty="0">
                <a:latin typeface="Courier New" panose="02070309020205020404" pitchFamily="49" charset="0"/>
                <a:cs typeface="Courier New" panose="02070309020205020404" pitchFamily="49" charset="0"/>
              </a:rPr>
              <a:t> = house: ‘</a:t>
            </a:r>
            <a:r>
              <a:rPr lang="en-US" sz="2700" dirty="0" err="1">
                <a:latin typeface="Courier New" panose="02070309020205020404" pitchFamily="49" charset="0"/>
                <a:cs typeface="Courier New" panose="02070309020205020404" pitchFamily="49" charset="0"/>
              </a:rPr>
              <a:t>tfoe</a:t>
            </a:r>
            <a:r>
              <a:rPr lang="en-US" sz="2700" dirty="0">
                <a:latin typeface="Courier New" panose="02070309020205020404" pitchFamily="49" charset="0"/>
                <a:cs typeface="Courier New" panose="02070309020205020404" pitchFamily="49" charset="0"/>
              </a:rPr>
              <a:t>’ on </a:t>
            </a:r>
            <a:r>
              <a:rPr lang="en-US" sz="2700" dirty="0" smtClean="0">
                <a:latin typeface="Courier New" panose="02070309020205020404" pitchFamily="49" charset="0"/>
                <a:cs typeface="Courier New" panose="02070309020205020404" pitchFamily="49" charset="0"/>
              </a:rPr>
              <a:t>such</a:t>
            </a:r>
          </a:p>
          <a:p>
            <a:pPr marL="0" indent="0">
              <a:buNone/>
            </a:pPr>
            <a:r>
              <a:rPr lang="en-US" sz="2700" dirty="0">
                <a:latin typeface="Courier New" panose="02070309020205020404" pitchFamily="49" charset="0"/>
                <a:cs typeface="Courier New" panose="02070309020205020404" pitchFamily="49" charset="0"/>
              </a:rPr>
              <a:t>	</a:t>
            </a:r>
            <a:r>
              <a:rPr lang="en-US" sz="2700" dirty="0" smtClean="0">
                <a:latin typeface="Courier New" panose="02070309020205020404" pitchFamily="49" charset="0"/>
                <a:cs typeface="Courier New" panose="02070309020205020404" pitchFamily="49" charset="0"/>
              </a:rPr>
              <a:t>	</a:t>
            </a:r>
            <a:r>
              <a:rPr lang="en-US" sz="2700" dirty="0" smtClean="0">
                <a:latin typeface="Courier New" panose="02070309020205020404" pitchFamily="49" charset="0"/>
                <a:cs typeface="Courier New" panose="02070309020205020404" pitchFamily="49" charset="0"/>
              </a:rPr>
              <a:t>words</a:t>
            </a:r>
            <a:endParaRPr lang="nl-NL" sz="2700" dirty="0">
              <a:latin typeface="Courier New" panose="02070309020205020404" pitchFamily="49" charset="0"/>
              <a:cs typeface="Courier New" panose="02070309020205020404" pitchFamily="49" charset="0"/>
            </a:endParaRPr>
          </a:p>
          <a:p>
            <a:endParaRPr lang="nl-NL" dirty="0"/>
          </a:p>
          <a:p>
            <a:pPr marL="0" indent="0">
              <a:buNone/>
            </a:pPr>
            <a:r>
              <a:rPr lang="en-US" dirty="0" err="1"/>
              <a:t>Amanatoellah</a:t>
            </a:r>
            <a:r>
              <a:rPr lang="en-US" dirty="0"/>
              <a:t>: </a:t>
            </a:r>
            <a:r>
              <a:rPr lang="en-US" dirty="0" smtClean="0"/>
              <a:t>	Donnie </a:t>
            </a:r>
            <a:r>
              <a:rPr lang="en-US" dirty="0"/>
              <a:t>= </a:t>
            </a:r>
            <a:r>
              <a:rPr lang="en-US" dirty="0" err="1"/>
              <a:t>tien</a:t>
            </a:r>
            <a:r>
              <a:rPr lang="en-US" dirty="0"/>
              <a:t> euro; </a:t>
            </a:r>
            <a:r>
              <a:rPr lang="en-US" dirty="0" err="1"/>
              <a:t>Barkie</a:t>
            </a:r>
            <a:r>
              <a:rPr lang="en-US" dirty="0"/>
              <a:t> = </a:t>
            </a:r>
            <a:r>
              <a:rPr lang="en-US" dirty="0" err="1"/>
              <a:t>honderd</a:t>
            </a:r>
            <a:r>
              <a:rPr lang="en-US" dirty="0"/>
              <a:t> euro; fa2 (</a:t>
            </a:r>
            <a:r>
              <a:rPr lang="en-US" dirty="0" err="1"/>
              <a:t>fatoe</a:t>
            </a:r>
            <a:r>
              <a:rPr lang="en-US" dirty="0"/>
              <a:t>) = </a:t>
            </a:r>
            <a:endParaRPr lang="en-US" dirty="0" smtClean="0"/>
          </a:p>
          <a:p>
            <a:pPr marL="0" indent="0">
              <a:buNone/>
            </a:pPr>
            <a:r>
              <a:rPr lang="en-US" dirty="0"/>
              <a:t>	</a:t>
            </a:r>
            <a:r>
              <a:rPr lang="en-US" dirty="0" smtClean="0"/>
              <a:t>	</a:t>
            </a:r>
            <a:r>
              <a:rPr lang="en-US" dirty="0" err="1" smtClean="0"/>
              <a:t>grapje</a:t>
            </a:r>
            <a:r>
              <a:rPr lang="en-US" dirty="0"/>
              <a:t>; sco2 (</a:t>
            </a:r>
            <a:r>
              <a:rPr lang="en-US" dirty="0" err="1"/>
              <a:t>scotoe</a:t>
            </a:r>
            <a:r>
              <a:rPr lang="en-US" dirty="0"/>
              <a:t>) = </a:t>
            </a:r>
            <a:r>
              <a:rPr lang="en-US" dirty="0" err="1"/>
              <a:t>politie</a:t>
            </a:r>
            <a:r>
              <a:rPr lang="en-US" dirty="0"/>
              <a:t>. </a:t>
            </a:r>
            <a:r>
              <a:rPr lang="nl-NL" dirty="0"/>
              <a:t>Monden waaruit zulke onzin </a:t>
            </a:r>
            <a:endParaRPr lang="nl-NL" dirty="0" smtClean="0"/>
          </a:p>
          <a:p>
            <a:pPr marL="0" indent="0">
              <a:buNone/>
            </a:pPr>
            <a:r>
              <a:rPr lang="nl-NL" dirty="0"/>
              <a:t>	</a:t>
            </a:r>
            <a:r>
              <a:rPr lang="nl-NL" dirty="0" smtClean="0"/>
              <a:t>	komt </a:t>
            </a:r>
            <a:r>
              <a:rPr lang="nl-NL" dirty="0"/>
              <a:t>moeten gesnoerd worden </a:t>
            </a:r>
          </a:p>
          <a:p>
            <a:pPr marL="0" indent="0">
              <a:buNone/>
            </a:pPr>
            <a:r>
              <a:rPr lang="nl-NL" sz="2700" dirty="0" smtClean="0">
                <a:latin typeface="Courier New" panose="02070309020205020404" pitchFamily="49" charset="0"/>
                <a:cs typeface="Courier New" panose="02070309020205020404" pitchFamily="49" charset="0"/>
              </a:rPr>
              <a:t>Trust </a:t>
            </a:r>
            <a:r>
              <a:rPr lang="nl-NL" sz="2700" dirty="0">
                <a:latin typeface="Courier New" panose="02070309020205020404" pitchFamily="49" charset="0"/>
                <a:cs typeface="Courier New" panose="02070309020205020404" pitchFamily="49" charset="0"/>
              </a:rPr>
              <a:t>Allah: </a:t>
            </a:r>
            <a:r>
              <a:rPr lang="nl-NL" sz="2700" dirty="0" smtClean="0">
                <a:latin typeface="Courier New" panose="02070309020205020404" pitchFamily="49" charset="0"/>
                <a:cs typeface="Courier New" panose="02070309020205020404" pitchFamily="49" charset="0"/>
              </a:rPr>
              <a:t>	</a:t>
            </a:r>
            <a:r>
              <a:rPr lang="nl-NL" sz="2700" dirty="0" err="1" smtClean="0">
                <a:latin typeface="Courier New" panose="02070309020205020404" pitchFamily="49" charset="0"/>
                <a:cs typeface="Courier New" panose="02070309020205020404" pitchFamily="49" charset="0"/>
              </a:rPr>
              <a:t>Donnie</a:t>
            </a:r>
            <a:r>
              <a:rPr lang="nl-NL" sz="2700" dirty="0" smtClean="0">
                <a:latin typeface="Courier New" panose="02070309020205020404" pitchFamily="49" charset="0"/>
                <a:cs typeface="Courier New" panose="02070309020205020404" pitchFamily="49" charset="0"/>
              </a:rPr>
              <a:t> </a:t>
            </a:r>
            <a:r>
              <a:rPr lang="nl-NL" sz="2700" dirty="0">
                <a:latin typeface="Courier New" panose="02070309020205020404" pitchFamily="49" charset="0"/>
                <a:cs typeface="Courier New" panose="02070309020205020404" pitchFamily="49" charset="0"/>
              </a:rPr>
              <a:t>= 10 euro; </a:t>
            </a:r>
            <a:r>
              <a:rPr lang="nl-NL" sz="2700" dirty="0" err="1">
                <a:latin typeface="Courier New" panose="02070309020205020404" pitchFamily="49" charset="0"/>
                <a:cs typeface="Courier New" panose="02070309020205020404" pitchFamily="49" charset="0"/>
              </a:rPr>
              <a:t>Barkie</a:t>
            </a:r>
            <a:r>
              <a:rPr lang="nl-NL" sz="2700" dirty="0">
                <a:latin typeface="Courier New" panose="02070309020205020404" pitchFamily="49" charset="0"/>
                <a:cs typeface="Courier New" panose="02070309020205020404" pitchFamily="49" charset="0"/>
              </a:rPr>
              <a:t> = 100 euro; </a:t>
            </a:r>
            <a:endParaRPr lang="nl-NL" sz="2700" dirty="0" smtClean="0">
              <a:latin typeface="Courier New" panose="02070309020205020404" pitchFamily="49" charset="0"/>
              <a:cs typeface="Courier New" panose="02070309020205020404" pitchFamily="49" charset="0"/>
            </a:endParaRPr>
          </a:p>
          <a:p>
            <a:pPr marL="0" indent="0">
              <a:buNone/>
            </a:pPr>
            <a:r>
              <a:rPr lang="nl-NL" sz="2700" dirty="0">
                <a:latin typeface="Courier New" panose="02070309020205020404" pitchFamily="49" charset="0"/>
                <a:cs typeface="Courier New" panose="02070309020205020404" pitchFamily="49" charset="0"/>
              </a:rPr>
              <a:t>	</a:t>
            </a:r>
            <a:r>
              <a:rPr lang="nl-NL" sz="2700" dirty="0" smtClean="0">
                <a:latin typeface="Courier New" panose="02070309020205020404" pitchFamily="49" charset="0"/>
                <a:cs typeface="Courier New" panose="02070309020205020404" pitchFamily="49" charset="0"/>
              </a:rPr>
              <a:t>	fa2 </a:t>
            </a:r>
            <a:r>
              <a:rPr lang="nl-NL" sz="2700" dirty="0">
                <a:latin typeface="Courier New" panose="02070309020205020404" pitchFamily="49" charset="0"/>
                <a:cs typeface="Courier New" panose="02070309020205020404" pitchFamily="49" charset="0"/>
              </a:rPr>
              <a:t>(</a:t>
            </a:r>
            <a:r>
              <a:rPr lang="nl-NL" sz="2700" dirty="0" err="1">
                <a:latin typeface="Courier New" panose="02070309020205020404" pitchFamily="49" charset="0"/>
                <a:cs typeface="Courier New" panose="02070309020205020404" pitchFamily="49" charset="0"/>
              </a:rPr>
              <a:t>fatoe</a:t>
            </a:r>
            <a:r>
              <a:rPr lang="nl-NL" sz="2700" dirty="0">
                <a:latin typeface="Courier New" panose="02070309020205020404" pitchFamily="49" charset="0"/>
                <a:cs typeface="Courier New" panose="02070309020205020404" pitchFamily="49" charset="0"/>
              </a:rPr>
              <a:t>) = joke; sco2 (</a:t>
            </a:r>
            <a:r>
              <a:rPr lang="nl-NL" sz="2700" dirty="0" err="1">
                <a:latin typeface="Courier New" panose="02070309020205020404" pitchFamily="49" charset="0"/>
                <a:cs typeface="Courier New" panose="02070309020205020404" pitchFamily="49" charset="0"/>
              </a:rPr>
              <a:t>scotoe</a:t>
            </a:r>
            <a:r>
              <a:rPr lang="nl-NL" sz="2700" dirty="0">
                <a:latin typeface="Courier New" panose="02070309020205020404" pitchFamily="49" charset="0"/>
                <a:cs typeface="Courier New" panose="02070309020205020404" pitchFamily="49" charset="0"/>
              </a:rPr>
              <a:t>) = </a:t>
            </a:r>
            <a:r>
              <a:rPr lang="nl-NL" sz="2700" dirty="0" err="1">
                <a:latin typeface="Courier New" panose="02070309020205020404" pitchFamily="49" charset="0"/>
                <a:cs typeface="Courier New" panose="02070309020205020404" pitchFamily="49" charset="0"/>
              </a:rPr>
              <a:t>police</a:t>
            </a:r>
            <a:r>
              <a:rPr lang="nl-NL" sz="2700" dirty="0" smtClean="0">
                <a:latin typeface="Courier New" panose="02070309020205020404" pitchFamily="49" charset="0"/>
                <a:cs typeface="Courier New" panose="02070309020205020404" pitchFamily="49" charset="0"/>
              </a:rPr>
              <a:t>.</a:t>
            </a:r>
          </a:p>
          <a:p>
            <a:pPr marL="0" indent="0">
              <a:buNone/>
            </a:pPr>
            <a:r>
              <a:rPr lang="nl-NL" sz="2700" dirty="0">
                <a:latin typeface="Courier New" panose="02070309020205020404" pitchFamily="49" charset="0"/>
                <a:cs typeface="Courier New" panose="02070309020205020404" pitchFamily="49" charset="0"/>
              </a:rPr>
              <a:t>	 </a:t>
            </a:r>
            <a:r>
              <a:rPr lang="nl-NL" sz="2700" dirty="0" smtClean="0">
                <a:latin typeface="Courier New" panose="02070309020205020404" pitchFamily="49" charset="0"/>
                <a:cs typeface="Courier New" panose="02070309020205020404" pitchFamily="49" charset="0"/>
              </a:rPr>
              <a:t>      M</a:t>
            </a:r>
            <a:r>
              <a:rPr lang="en-US" sz="2700" dirty="0" err="1" smtClean="0">
                <a:latin typeface="Courier New" panose="02070309020205020404" pitchFamily="49" charset="0"/>
                <a:cs typeface="Courier New" panose="02070309020205020404" pitchFamily="49" charset="0"/>
              </a:rPr>
              <a:t>ouths</a:t>
            </a:r>
            <a:r>
              <a:rPr lang="en-US" sz="2700" dirty="0" smtClean="0">
                <a:latin typeface="Courier New" panose="02070309020205020404" pitchFamily="49" charset="0"/>
                <a:cs typeface="Courier New" panose="02070309020205020404" pitchFamily="49" charset="0"/>
              </a:rPr>
              <a:t>	producing </a:t>
            </a:r>
            <a:r>
              <a:rPr lang="en-US" sz="2700" dirty="0">
                <a:latin typeface="Courier New" panose="02070309020205020404" pitchFamily="49" charset="0"/>
                <a:cs typeface="Courier New" panose="02070309020205020404" pitchFamily="49" charset="0"/>
              </a:rPr>
              <a:t>such bullshit should remain </a:t>
            </a:r>
            <a:endParaRPr lang="en-US" sz="2700" dirty="0" smtClean="0">
              <a:latin typeface="Courier New" panose="02070309020205020404" pitchFamily="49" charset="0"/>
              <a:cs typeface="Courier New" panose="02070309020205020404" pitchFamily="49" charset="0"/>
            </a:endParaRPr>
          </a:p>
          <a:p>
            <a:pPr marL="0" indent="0">
              <a:buNone/>
            </a:pPr>
            <a:r>
              <a:rPr lang="en-US" sz="2700" dirty="0">
                <a:latin typeface="Courier New" panose="02070309020205020404" pitchFamily="49" charset="0"/>
                <a:cs typeface="Courier New" panose="02070309020205020404" pitchFamily="49" charset="0"/>
              </a:rPr>
              <a:t> </a:t>
            </a:r>
            <a:r>
              <a:rPr lang="en-US" sz="2700" dirty="0" smtClean="0">
                <a:latin typeface="Courier New" panose="02070309020205020404" pitchFamily="49" charset="0"/>
                <a:cs typeface="Courier New" panose="02070309020205020404" pitchFamily="49" charset="0"/>
              </a:rPr>
              <a:t>             silent</a:t>
            </a:r>
            <a:endParaRPr lang="nl-NL" sz="2700" dirty="0">
              <a:latin typeface="Courier New" panose="02070309020205020404" pitchFamily="49" charset="0"/>
              <a:cs typeface="Courier New" panose="02070309020205020404" pitchFamily="49" charset="0"/>
            </a:endParaRPr>
          </a:p>
          <a:p>
            <a:pPr marL="0" indent="0">
              <a:buNone/>
            </a:pPr>
            <a:r>
              <a:rPr lang="en-US" dirty="0"/>
              <a:t> </a:t>
            </a:r>
            <a:endParaRPr lang="nl-NL" dirty="0"/>
          </a:p>
          <a:p>
            <a:pPr marL="0" indent="0">
              <a:buNone/>
            </a:pPr>
            <a:r>
              <a:rPr lang="en-US" dirty="0"/>
              <a:t>Miss </a:t>
            </a:r>
            <a:r>
              <a:rPr lang="en-US" dirty="0" err="1"/>
              <a:t>Nadoeria</a:t>
            </a:r>
            <a:r>
              <a:rPr lang="en-US" dirty="0"/>
              <a:t>: 	</a:t>
            </a:r>
            <a:r>
              <a:rPr lang="en-US" dirty="0" smtClean="0"/>
              <a:t>straattaal </a:t>
            </a:r>
            <a:r>
              <a:rPr lang="en-US" dirty="0" err="1"/>
              <a:t>overigens</a:t>
            </a:r>
            <a:r>
              <a:rPr lang="en-US" dirty="0"/>
              <a:t> is </a:t>
            </a:r>
            <a:r>
              <a:rPr lang="en-US" dirty="0" err="1"/>
              <a:t>gewoon</a:t>
            </a:r>
            <a:r>
              <a:rPr lang="en-US" dirty="0"/>
              <a:t> </a:t>
            </a:r>
            <a:r>
              <a:rPr lang="en-US" dirty="0" err="1" smtClean="0"/>
              <a:t>Yákkes</a:t>
            </a:r>
            <a:endParaRPr lang="nl-NL" dirty="0"/>
          </a:p>
          <a:p>
            <a:pPr marL="0" indent="0">
              <a:buNone/>
            </a:pPr>
            <a:r>
              <a:rPr lang="en-US" sz="2700" dirty="0" smtClean="0">
                <a:latin typeface="Courier New" panose="02070309020205020404" pitchFamily="49" charset="0"/>
                <a:cs typeface="Courier New" panose="02070309020205020404" pitchFamily="49" charset="0"/>
              </a:rPr>
              <a:t>Miss </a:t>
            </a:r>
            <a:r>
              <a:rPr lang="en-US" sz="2700" dirty="0" err="1" smtClean="0">
                <a:latin typeface="Courier New" panose="02070309020205020404" pitchFamily="49" charset="0"/>
                <a:cs typeface="Courier New" panose="02070309020205020404" pitchFamily="49" charset="0"/>
              </a:rPr>
              <a:t>Nador</a:t>
            </a:r>
            <a:r>
              <a:rPr lang="en-US" sz="2700" dirty="0" smtClean="0">
                <a:latin typeface="Courier New" panose="02070309020205020404" pitchFamily="49" charset="0"/>
                <a:cs typeface="Courier New" panose="02070309020205020404" pitchFamily="49" charset="0"/>
              </a:rPr>
              <a:t>:</a:t>
            </a:r>
            <a:r>
              <a:rPr lang="en-US" sz="2700" dirty="0">
                <a:latin typeface="Courier New" panose="02070309020205020404" pitchFamily="49" charset="0"/>
                <a:cs typeface="Courier New" panose="02070309020205020404" pitchFamily="49" charset="0"/>
              </a:rPr>
              <a:t>	straattaal by the way is just </a:t>
            </a:r>
            <a:r>
              <a:rPr lang="en-US" sz="2700" dirty="0" smtClean="0">
                <a:latin typeface="Courier New" panose="02070309020205020404" pitchFamily="49" charset="0"/>
                <a:cs typeface="Courier New" panose="02070309020205020404" pitchFamily="49" charset="0"/>
              </a:rPr>
              <a:t>Yuck</a:t>
            </a:r>
            <a:endParaRPr lang="en-GB" sz="27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B743BFF7-E270-4DB9-92CC-07FE060138BB}" type="slidenum">
              <a:rPr lang="en-GB" smtClean="0"/>
              <a:t>38</a:t>
            </a:fld>
            <a:endParaRPr lang="en-GB"/>
          </a:p>
        </p:txBody>
      </p:sp>
    </p:spTree>
    <p:extLst>
      <p:ext uri="{BB962C8B-B14F-4D97-AF65-F5344CB8AC3E}">
        <p14:creationId xmlns:p14="http://schemas.microsoft.com/office/powerpoint/2010/main" val="38751311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a:t>
            </a:r>
            <a:r>
              <a:rPr lang="en-GB" dirty="0" smtClean="0"/>
              <a:t>nd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nl-NL" dirty="0"/>
              <a:t>de nummer 1 afknapper bij een dame.. echt </a:t>
            </a:r>
            <a:r>
              <a:rPr lang="nl-NL" dirty="0" err="1"/>
              <a:t>nr</a:t>
            </a:r>
            <a:r>
              <a:rPr lang="nl-NL" dirty="0"/>
              <a:t> 1? STRAATTAAL.. verrot moet een </a:t>
            </a:r>
            <a:r>
              <a:rPr lang="nl-NL" dirty="0" err="1"/>
              <a:t>misdaaad</a:t>
            </a:r>
            <a:r>
              <a:rPr lang="nl-NL" dirty="0"/>
              <a:t> worde.. zie je een mooi meisje </a:t>
            </a:r>
            <a:r>
              <a:rPr lang="nl-NL" dirty="0" err="1"/>
              <a:t>lopee</a:t>
            </a:r>
            <a:r>
              <a:rPr lang="nl-NL" dirty="0"/>
              <a:t> </a:t>
            </a:r>
            <a:r>
              <a:rPr lang="nl-NL" dirty="0" err="1"/>
              <a:t>dr</a:t>
            </a:r>
            <a:r>
              <a:rPr lang="nl-NL" dirty="0"/>
              <a:t> telefoon gaat af hoe neemt ze op? FAWAKAAA</a:t>
            </a:r>
            <a:r>
              <a:rPr lang="nl-NL" dirty="0" smtClean="0"/>
              <a:t>..</a:t>
            </a:r>
            <a:endParaRPr lang="nl-NL" dirty="0"/>
          </a:p>
          <a:p>
            <a:pPr marL="0" indent="0">
              <a:buNone/>
            </a:pPr>
            <a:endParaRPr lang="nl-NL" sz="2800" dirty="0" smtClean="0">
              <a:latin typeface="Courier New" panose="02070309020205020404" pitchFamily="49" charset="0"/>
              <a:cs typeface="Courier New" panose="02070309020205020404" pitchFamily="49" charset="0"/>
            </a:endParaRPr>
          </a:p>
          <a:p>
            <a:pPr marL="0" indent="0">
              <a:buNone/>
            </a:pPr>
            <a:r>
              <a:rPr lang="nl-NL" sz="2800" dirty="0" err="1" smtClean="0">
                <a:latin typeface="Courier New" panose="02070309020205020404" pitchFamily="49" charset="0"/>
                <a:cs typeface="Courier New" panose="02070309020205020404" pitchFamily="49" charset="0"/>
              </a:rPr>
              <a:t>the</a:t>
            </a:r>
            <a:r>
              <a:rPr lang="nl-NL" sz="2800" dirty="0" smtClean="0">
                <a:latin typeface="Courier New" panose="02070309020205020404" pitchFamily="49" charset="0"/>
                <a:cs typeface="Courier New" panose="02070309020205020404" pitchFamily="49" charset="0"/>
              </a:rPr>
              <a:t> </a:t>
            </a:r>
            <a:r>
              <a:rPr lang="nl-NL" sz="2800" dirty="0" err="1" smtClean="0">
                <a:latin typeface="Courier New" panose="02070309020205020404" pitchFamily="49" charset="0"/>
                <a:cs typeface="Courier New" panose="02070309020205020404" pitchFamily="49" charset="0"/>
              </a:rPr>
              <a:t>number</a:t>
            </a:r>
            <a:r>
              <a:rPr lang="nl-NL" sz="2800" dirty="0" smtClean="0">
                <a:latin typeface="Courier New" panose="02070309020205020404" pitchFamily="49" charset="0"/>
                <a:cs typeface="Courier New" panose="02070309020205020404" pitchFamily="49" charset="0"/>
              </a:rPr>
              <a:t> </a:t>
            </a:r>
            <a:r>
              <a:rPr lang="nl-NL" sz="2800" dirty="0" err="1" smtClean="0">
                <a:latin typeface="Courier New" panose="02070309020205020404" pitchFamily="49" charset="0"/>
                <a:cs typeface="Courier New" panose="02070309020205020404" pitchFamily="49" charset="0"/>
              </a:rPr>
              <a:t>one</a:t>
            </a:r>
            <a:r>
              <a:rPr lang="nl-NL" sz="2800" dirty="0" smtClean="0">
                <a:latin typeface="Courier New" panose="02070309020205020404" pitchFamily="49" charset="0"/>
                <a:cs typeface="Courier New" panose="02070309020205020404" pitchFamily="49" charset="0"/>
              </a:rPr>
              <a:t> let-down </a:t>
            </a:r>
            <a:r>
              <a:rPr lang="nl-NL" sz="2800" dirty="0" err="1" smtClean="0">
                <a:latin typeface="Courier New" panose="02070309020205020404" pitchFamily="49" charset="0"/>
                <a:cs typeface="Courier New" panose="02070309020205020404" pitchFamily="49" charset="0"/>
              </a:rPr>
              <a:t>for</a:t>
            </a:r>
            <a:r>
              <a:rPr lang="nl-NL" sz="2800" dirty="0" smtClean="0">
                <a:latin typeface="Courier New" panose="02070309020205020404" pitchFamily="49" charset="0"/>
                <a:cs typeface="Courier New" panose="02070309020205020404" pitchFamily="49" charset="0"/>
              </a:rPr>
              <a:t> a lady.. </a:t>
            </a:r>
            <a:r>
              <a:rPr lang="nl-NL" sz="2800" dirty="0" err="1">
                <a:latin typeface="Courier New" panose="02070309020205020404" pitchFamily="49" charset="0"/>
                <a:cs typeface="Courier New" panose="02070309020205020404" pitchFamily="49" charset="0"/>
              </a:rPr>
              <a:t>r</a:t>
            </a:r>
            <a:r>
              <a:rPr lang="nl-NL" sz="2800" dirty="0" err="1" smtClean="0">
                <a:latin typeface="Courier New" panose="02070309020205020404" pitchFamily="49" charset="0"/>
                <a:cs typeface="Courier New" panose="02070309020205020404" pitchFamily="49" charset="0"/>
              </a:rPr>
              <a:t>eally</a:t>
            </a:r>
            <a:r>
              <a:rPr lang="nl-NL" sz="2800" dirty="0" smtClean="0">
                <a:latin typeface="Courier New" panose="02070309020205020404" pitchFamily="49" charset="0"/>
                <a:cs typeface="Courier New" panose="02070309020205020404" pitchFamily="49" charset="0"/>
              </a:rPr>
              <a:t> </a:t>
            </a:r>
            <a:r>
              <a:rPr lang="nl-NL" sz="2800" dirty="0" err="1" smtClean="0">
                <a:latin typeface="Courier New" panose="02070309020205020404" pitchFamily="49" charset="0"/>
                <a:cs typeface="Courier New" panose="02070309020205020404" pitchFamily="49" charset="0"/>
              </a:rPr>
              <a:t>nr</a:t>
            </a:r>
            <a:r>
              <a:rPr lang="nl-NL" sz="2800" dirty="0" smtClean="0">
                <a:latin typeface="Courier New" panose="02070309020205020404" pitchFamily="49" charset="0"/>
                <a:cs typeface="Courier New" panose="02070309020205020404" pitchFamily="49" charset="0"/>
              </a:rPr>
              <a:t> 1? STRAATTAAL.. </a:t>
            </a:r>
            <a:r>
              <a:rPr lang="nl-NL" sz="2800" dirty="0" err="1">
                <a:latin typeface="Courier New" panose="02070309020205020404" pitchFamily="49" charset="0"/>
                <a:cs typeface="Courier New" panose="02070309020205020404" pitchFamily="49" charset="0"/>
              </a:rPr>
              <a:t>d</a:t>
            </a:r>
            <a:r>
              <a:rPr lang="nl-NL" sz="2800" dirty="0" err="1" smtClean="0">
                <a:latin typeface="Courier New" panose="02070309020205020404" pitchFamily="49" charset="0"/>
                <a:cs typeface="Courier New" panose="02070309020205020404" pitchFamily="49" charset="0"/>
              </a:rPr>
              <a:t>amn</a:t>
            </a:r>
            <a:r>
              <a:rPr lang="nl-NL" sz="2800" dirty="0" smtClean="0">
                <a:latin typeface="Courier New" panose="02070309020205020404" pitchFamily="49" charset="0"/>
                <a:cs typeface="Courier New" panose="02070309020205020404" pitchFamily="49" charset="0"/>
              </a:rPr>
              <a:t> </a:t>
            </a:r>
            <a:r>
              <a:rPr lang="nl-NL" sz="2800" dirty="0" err="1" smtClean="0">
                <a:latin typeface="Courier New" panose="02070309020205020404" pitchFamily="49" charset="0"/>
                <a:cs typeface="Courier New" panose="02070309020205020404" pitchFamily="49" charset="0"/>
              </a:rPr>
              <a:t>should</a:t>
            </a:r>
            <a:r>
              <a:rPr lang="nl-NL" sz="2800" dirty="0" smtClean="0">
                <a:latin typeface="Courier New" panose="02070309020205020404" pitchFamily="49" charset="0"/>
                <a:cs typeface="Courier New" panose="02070309020205020404" pitchFamily="49" charset="0"/>
              </a:rPr>
              <a:t> </a:t>
            </a:r>
            <a:r>
              <a:rPr lang="nl-NL" sz="2800" dirty="0" err="1" smtClean="0">
                <a:latin typeface="Courier New" panose="02070309020205020404" pitchFamily="49" charset="0"/>
                <a:cs typeface="Courier New" panose="02070309020205020404" pitchFamily="49" charset="0"/>
              </a:rPr>
              <a:t>be</a:t>
            </a:r>
            <a:r>
              <a:rPr lang="nl-NL" sz="2800" dirty="0" smtClean="0">
                <a:latin typeface="Courier New" panose="02070309020205020404" pitchFamily="49" charset="0"/>
                <a:cs typeface="Courier New" panose="02070309020205020404" pitchFamily="49" charset="0"/>
              </a:rPr>
              <a:t> a crime.. See a </a:t>
            </a:r>
            <a:r>
              <a:rPr lang="nl-NL" sz="2800" dirty="0" err="1" smtClean="0">
                <a:latin typeface="Courier New" panose="02070309020205020404" pitchFamily="49" charset="0"/>
                <a:cs typeface="Courier New" panose="02070309020205020404" pitchFamily="49" charset="0"/>
              </a:rPr>
              <a:t>nice</a:t>
            </a:r>
            <a:r>
              <a:rPr lang="nl-NL" sz="2800" dirty="0" smtClean="0">
                <a:latin typeface="Courier New" panose="02070309020205020404" pitchFamily="49" charset="0"/>
                <a:cs typeface="Courier New" panose="02070309020205020404" pitchFamily="49" charset="0"/>
              </a:rPr>
              <a:t> girl </a:t>
            </a:r>
            <a:r>
              <a:rPr lang="nl-NL" sz="2800" dirty="0" err="1" smtClean="0">
                <a:latin typeface="Courier New" panose="02070309020205020404" pitchFamily="49" charset="0"/>
                <a:cs typeface="Courier New" panose="02070309020205020404" pitchFamily="49" charset="0"/>
              </a:rPr>
              <a:t>telephone</a:t>
            </a:r>
            <a:r>
              <a:rPr lang="nl-NL" sz="2800" dirty="0" smtClean="0">
                <a:latin typeface="Courier New" panose="02070309020205020404" pitchFamily="49" charset="0"/>
                <a:cs typeface="Courier New" panose="02070309020205020404" pitchFamily="49" charset="0"/>
              </a:rPr>
              <a:t> </a:t>
            </a:r>
            <a:r>
              <a:rPr lang="nl-NL" sz="2800" dirty="0" err="1" smtClean="0">
                <a:latin typeface="Courier New" panose="02070309020205020404" pitchFamily="49" charset="0"/>
                <a:cs typeface="Courier New" panose="02070309020205020404" pitchFamily="49" charset="0"/>
              </a:rPr>
              <a:t>rings</a:t>
            </a:r>
            <a:r>
              <a:rPr lang="nl-NL" sz="2800" dirty="0" smtClean="0">
                <a:latin typeface="Courier New" panose="02070309020205020404" pitchFamily="49" charset="0"/>
                <a:cs typeface="Courier New" panose="02070309020205020404" pitchFamily="49" charset="0"/>
              </a:rPr>
              <a:t> </a:t>
            </a:r>
            <a:r>
              <a:rPr lang="nl-NL" sz="2800" dirty="0" err="1" smtClean="0">
                <a:latin typeface="Courier New" panose="02070309020205020404" pitchFamily="49" charset="0"/>
                <a:cs typeface="Courier New" panose="02070309020205020404" pitchFamily="49" charset="0"/>
              </a:rPr>
              <a:t>what</a:t>
            </a:r>
            <a:r>
              <a:rPr lang="nl-NL" sz="2800" dirty="0" smtClean="0">
                <a:latin typeface="Courier New" panose="02070309020205020404" pitchFamily="49" charset="0"/>
                <a:cs typeface="Courier New" panose="02070309020205020404" pitchFamily="49" charset="0"/>
              </a:rPr>
              <a:t> does </a:t>
            </a:r>
            <a:r>
              <a:rPr lang="nl-NL" sz="2800" dirty="0" err="1" smtClean="0">
                <a:latin typeface="Courier New" panose="02070309020205020404" pitchFamily="49" charset="0"/>
                <a:cs typeface="Courier New" panose="02070309020205020404" pitchFamily="49" charset="0"/>
              </a:rPr>
              <a:t>she</a:t>
            </a:r>
            <a:r>
              <a:rPr lang="nl-NL" sz="2800" dirty="0" smtClean="0">
                <a:latin typeface="Courier New" panose="02070309020205020404" pitchFamily="49" charset="0"/>
                <a:cs typeface="Courier New" panose="02070309020205020404" pitchFamily="49" charset="0"/>
              </a:rPr>
              <a:t> say? FAWAKAAA..</a:t>
            </a:r>
            <a:endParaRPr lang="nl-NL" dirty="0"/>
          </a:p>
          <a:p>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39</a:t>
            </a:fld>
            <a:endParaRPr lang="en-GB"/>
          </a:p>
        </p:txBody>
      </p:sp>
    </p:spTree>
    <p:extLst>
      <p:ext uri="{BB962C8B-B14F-4D97-AF65-F5344CB8AC3E}">
        <p14:creationId xmlns:p14="http://schemas.microsoft.com/office/powerpoint/2010/main" val="2652546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Terms in use</a:t>
            </a:r>
            <a:endParaRPr lang="en-GB" dirty="0"/>
          </a:p>
        </p:txBody>
      </p:sp>
      <p:sp>
        <p:nvSpPr>
          <p:cNvPr id="3" name="Content Placeholder 2"/>
          <p:cNvSpPr>
            <a:spLocks noGrp="1"/>
          </p:cNvSpPr>
          <p:nvPr>
            <p:ph sz="half" idx="1"/>
          </p:nvPr>
        </p:nvSpPr>
        <p:spPr/>
        <p:txBody>
          <a:bodyPr>
            <a:normAutofit fontScale="85000" lnSpcReduction="20000"/>
          </a:bodyPr>
          <a:lstStyle/>
          <a:p>
            <a:r>
              <a:rPr lang="en-GB" dirty="0" err="1" smtClean="0"/>
              <a:t>Perkerdansk</a:t>
            </a:r>
            <a:endParaRPr lang="en-GB" dirty="0" smtClean="0"/>
          </a:p>
          <a:p>
            <a:r>
              <a:rPr lang="en-GB" dirty="0" err="1" smtClean="0"/>
              <a:t>Kebabnorsk</a:t>
            </a:r>
            <a:endParaRPr lang="en-GB" dirty="0" smtClean="0"/>
          </a:p>
          <a:p>
            <a:r>
              <a:rPr lang="en-GB" dirty="0" err="1" smtClean="0"/>
              <a:t>Rinkebysvenska</a:t>
            </a:r>
            <a:endParaRPr lang="en-GB" dirty="0" smtClean="0"/>
          </a:p>
          <a:p>
            <a:r>
              <a:rPr lang="en-GB" dirty="0" err="1" smtClean="0"/>
              <a:t>Kiezdeutsch</a:t>
            </a:r>
            <a:endParaRPr lang="en-GB" dirty="0" smtClean="0"/>
          </a:p>
          <a:p>
            <a:r>
              <a:rPr lang="en-GB" dirty="0" err="1" smtClean="0"/>
              <a:t>Kanaksprak</a:t>
            </a:r>
            <a:endParaRPr lang="en-GB" dirty="0" smtClean="0"/>
          </a:p>
          <a:p>
            <a:r>
              <a:rPr lang="en-GB" dirty="0" smtClean="0"/>
              <a:t>Straattaal</a:t>
            </a:r>
            <a:endParaRPr lang="en-GB" dirty="0"/>
          </a:p>
          <a:p>
            <a:r>
              <a:rPr lang="en-GB" dirty="0" err="1" smtClean="0"/>
              <a:t>Citétaal</a:t>
            </a:r>
            <a:endParaRPr lang="en-GB" dirty="0"/>
          </a:p>
          <a:p>
            <a:r>
              <a:rPr lang="en-GB" dirty="0" smtClean="0"/>
              <a:t>(Contemporary</a:t>
            </a:r>
            <a:r>
              <a:rPr lang="en-GB" dirty="0" smtClean="0"/>
              <a:t>) </a:t>
            </a:r>
            <a:r>
              <a:rPr lang="en-GB" dirty="0" smtClean="0"/>
              <a:t>Urban (</a:t>
            </a:r>
            <a:r>
              <a:rPr lang="en-GB" dirty="0" smtClean="0"/>
              <a:t>Y</a:t>
            </a:r>
            <a:r>
              <a:rPr lang="en-GB" dirty="0" smtClean="0"/>
              <a:t>outh</a:t>
            </a:r>
            <a:r>
              <a:rPr lang="en-GB" dirty="0" smtClean="0"/>
              <a:t>) </a:t>
            </a:r>
            <a:r>
              <a:rPr lang="en-GB" dirty="0" smtClean="0"/>
              <a:t>Vernacular</a:t>
            </a:r>
            <a:endParaRPr lang="en-GB" dirty="0" smtClean="0"/>
          </a:p>
          <a:p>
            <a:r>
              <a:rPr lang="en-GB" dirty="0" smtClean="0"/>
              <a:t>Urban Youth Speech Styles</a:t>
            </a:r>
          </a:p>
          <a:p>
            <a:r>
              <a:rPr lang="en-GB" dirty="0" err="1" smtClean="0"/>
              <a:t>Smurfentaal</a:t>
            </a:r>
            <a:endParaRPr lang="en-GB" dirty="0" smtClean="0"/>
          </a:p>
          <a:p>
            <a:r>
              <a:rPr lang="en-GB" dirty="0" smtClean="0"/>
              <a:t>Slang</a:t>
            </a:r>
          </a:p>
          <a:p>
            <a:r>
              <a:rPr lang="en-GB" dirty="0" err="1" smtClean="0"/>
              <a:t>Verlan</a:t>
            </a:r>
            <a:endParaRPr lang="en-GB" dirty="0" smtClean="0"/>
          </a:p>
          <a:p>
            <a:r>
              <a:rPr lang="en-GB" dirty="0" err="1" smtClean="0"/>
              <a:t>Murks</a:t>
            </a:r>
            <a:r>
              <a:rPr lang="en-GB" dirty="0" smtClean="0"/>
              <a:t> </a:t>
            </a:r>
            <a:endParaRPr lang="en-GB" dirty="0"/>
          </a:p>
        </p:txBody>
      </p:sp>
      <p:sp>
        <p:nvSpPr>
          <p:cNvPr id="4" name="Content Placeholder 3"/>
          <p:cNvSpPr>
            <a:spLocks noGrp="1"/>
          </p:cNvSpPr>
          <p:nvPr>
            <p:ph sz="half" idx="2"/>
          </p:nvPr>
        </p:nvSpPr>
        <p:spPr/>
        <p:txBody>
          <a:bodyPr>
            <a:normAutofit fontScale="85000" lnSpcReduction="20000"/>
          </a:bodyPr>
          <a:lstStyle/>
          <a:p>
            <a:r>
              <a:rPr lang="en-GB" dirty="0" err="1" smtClean="0"/>
              <a:t>Iscamtho</a:t>
            </a:r>
            <a:endParaRPr lang="en-GB" dirty="0" smtClean="0"/>
          </a:p>
          <a:p>
            <a:r>
              <a:rPr lang="en-GB" dirty="0" smtClean="0"/>
              <a:t>Sheng</a:t>
            </a:r>
          </a:p>
          <a:p>
            <a:r>
              <a:rPr lang="en-GB" dirty="0" err="1" smtClean="0"/>
              <a:t>Engsh</a:t>
            </a:r>
            <a:endParaRPr lang="en-GB" dirty="0" smtClean="0"/>
          </a:p>
          <a:p>
            <a:r>
              <a:rPr lang="en-GB" dirty="0" err="1" smtClean="0"/>
              <a:t>Camfranglais</a:t>
            </a:r>
            <a:endParaRPr lang="en-GB" dirty="0" smtClean="0"/>
          </a:p>
          <a:p>
            <a:r>
              <a:rPr lang="en-GB" dirty="0" err="1" smtClean="0"/>
              <a:t>Engligbo</a:t>
            </a:r>
            <a:endParaRPr lang="en-GB" dirty="0" smtClean="0"/>
          </a:p>
          <a:p>
            <a:r>
              <a:rPr lang="en-GB" dirty="0" smtClean="0"/>
              <a:t>Hong Kong </a:t>
            </a:r>
            <a:r>
              <a:rPr lang="en-GB" dirty="0" err="1" smtClean="0"/>
              <a:t>Slanguage</a:t>
            </a:r>
            <a:endParaRPr lang="en-GB" dirty="0" smtClean="0"/>
          </a:p>
          <a:p>
            <a:r>
              <a:rPr lang="en-GB" dirty="0" err="1" smtClean="0"/>
              <a:t>Basa</a:t>
            </a:r>
            <a:r>
              <a:rPr lang="en-GB" dirty="0" smtClean="0"/>
              <a:t> </a:t>
            </a:r>
            <a:r>
              <a:rPr lang="en-GB" dirty="0" err="1" smtClean="0"/>
              <a:t>Walikan</a:t>
            </a:r>
            <a:endParaRPr lang="en-GB" dirty="0" smtClean="0"/>
          </a:p>
          <a:p>
            <a:r>
              <a:rPr lang="en-GB" dirty="0" err="1" smtClean="0"/>
              <a:t>Prokem</a:t>
            </a:r>
            <a:endParaRPr lang="en-GB" dirty="0" smtClean="0"/>
          </a:p>
          <a:p>
            <a:r>
              <a:rPr lang="en-GB" dirty="0" smtClean="0"/>
              <a:t>Gaul</a:t>
            </a:r>
          </a:p>
          <a:p>
            <a:r>
              <a:rPr lang="en-GB" dirty="0" smtClean="0"/>
              <a:t>Et cetera</a:t>
            </a:r>
          </a:p>
          <a:p>
            <a:endParaRPr lang="en-GB" dirty="0"/>
          </a:p>
          <a:p>
            <a:endParaRPr lang="en-GB" dirty="0" smtClean="0"/>
          </a:p>
          <a:p>
            <a:r>
              <a:rPr lang="en-GB" dirty="0"/>
              <a:t>‘</a:t>
            </a:r>
            <a:r>
              <a:rPr lang="en-GB" sz="3300" b="1" dirty="0"/>
              <a:t>it</a:t>
            </a:r>
            <a:r>
              <a:rPr lang="en-GB" dirty="0"/>
              <a:t>’</a:t>
            </a:r>
          </a:p>
        </p:txBody>
      </p:sp>
      <p:sp>
        <p:nvSpPr>
          <p:cNvPr id="5" name="Slide Number Placeholder 4"/>
          <p:cNvSpPr>
            <a:spLocks noGrp="1"/>
          </p:cNvSpPr>
          <p:nvPr>
            <p:ph type="sldNum" sz="quarter" idx="12"/>
          </p:nvPr>
        </p:nvSpPr>
        <p:spPr/>
        <p:txBody>
          <a:bodyPr/>
          <a:lstStyle/>
          <a:p>
            <a:fld id="{B743BFF7-E270-4DB9-92CC-07FE060138BB}" type="slidenum">
              <a:rPr lang="en-GB" smtClean="0"/>
              <a:t>4</a:t>
            </a:fld>
            <a:endParaRPr lang="en-GB"/>
          </a:p>
        </p:txBody>
      </p:sp>
    </p:spTree>
    <p:extLst>
      <p:ext uri="{BB962C8B-B14F-4D97-AF65-F5344CB8AC3E}">
        <p14:creationId xmlns:p14="http://schemas.microsoft.com/office/powerpoint/2010/main" val="65980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0" end="0"/>
                                            </p:txEl>
                                          </p:spTgt>
                                        </p:tgtEl>
                                        <p:attrNameLst>
                                          <p:attrName>style.visibility</p:attrName>
                                        </p:attrNameLst>
                                      </p:cBhvr>
                                      <p:to>
                                        <p:strVal val="visible"/>
                                      </p:to>
                                    </p:set>
                                    <p:animEffect transition="in" filter="fade">
                                      <p:cBhvr>
                                        <p:cTn id="72" dur="500"/>
                                        <p:tgtEl>
                                          <p:spTgt spid="4">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 end="1"/>
                                            </p:txEl>
                                          </p:spTgt>
                                        </p:tgtEl>
                                        <p:attrNameLst>
                                          <p:attrName>style.visibility</p:attrName>
                                        </p:attrNameLst>
                                      </p:cBhvr>
                                      <p:to>
                                        <p:strVal val="visible"/>
                                      </p:to>
                                    </p:set>
                                    <p:animEffect transition="in" filter="fade">
                                      <p:cBhvr>
                                        <p:cTn id="77" dur="500"/>
                                        <p:tgtEl>
                                          <p:spTgt spid="4">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2" end="2"/>
                                            </p:txEl>
                                          </p:spTgt>
                                        </p:tgtEl>
                                        <p:attrNameLst>
                                          <p:attrName>style.visibility</p:attrName>
                                        </p:attrNameLst>
                                      </p:cBhvr>
                                      <p:to>
                                        <p:strVal val="visible"/>
                                      </p:to>
                                    </p:set>
                                    <p:animEffect transition="in" filter="fade">
                                      <p:cBhvr>
                                        <p:cTn id="82" dur="500"/>
                                        <p:tgtEl>
                                          <p:spTgt spid="4">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3" end="3"/>
                                            </p:txEl>
                                          </p:spTgt>
                                        </p:tgtEl>
                                        <p:attrNameLst>
                                          <p:attrName>style.visibility</p:attrName>
                                        </p:attrNameLst>
                                      </p:cBhvr>
                                      <p:to>
                                        <p:strVal val="visible"/>
                                      </p:to>
                                    </p:set>
                                    <p:animEffect transition="in" filter="fade">
                                      <p:cBhvr>
                                        <p:cTn id="87" dur="500"/>
                                        <p:tgtEl>
                                          <p:spTgt spid="4">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txEl>
                                              <p:pRg st="4" end="4"/>
                                            </p:txEl>
                                          </p:spTgt>
                                        </p:tgtEl>
                                        <p:attrNameLst>
                                          <p:attrName>style.visibility</p:attrName>
                                        </p:attrNameLst>
                                      </p:cBhvr>
                                      <p:to>
                                        <p:strVal val="visible"/>
                                      </p:to>
                                    </p:set>
                                    <p:animEffect transition="in" filter="fade">
                                      <p:cBhvr>
                                        <p:cTn id="92" dur="500"/>
                                        <p:tgtEl>
                                          <p:spTgt spid="4">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Effect transition="in" filter="fade">
                                      <p:cBhvr>
                                        <p:cTn id="97" dur="500"/>
                                        <p:tgtEl>
                                          <p:spTgt spid="4">
                                            <p:txEl>
                                              <p:pRg st="5" end="5"/>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
                                            <p:txEl>
                                              <p:pRg st="6" end="6"/>
                                            </p:txEl>
                                          </p:spTgt>
                                        </p:tgtEl>
                                        <p:attrNameLst>
                                          <p:attrName>style.visibility</p:attrName>
                                        </p:attrNameLst>
                                      </p:cBhvr>
                                      <p:to>
                                        <p:strVal val="visible"/>
                                      </p:to>
                                    </p:set>
                                    <p:animEffect transition="in" filter="fade">
                                      <p:cBhvr>
                                        <p:cTn id="102" dur="500"/>
                                        <p:tgtEl>
                                          <p:spTgt spid="4">
                                            <p:txEl>
                                              <p:pRg st="6" end="6"/>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
                                            <p:txEl>
                                              <p:pRg st="7" end="7"/>
                                            </p:txEl>
                                          </p:spTgt>
                                        </p:tgtEl>
                                        <p:attrNameLst>
                                          <p:attrName>style.visibility</p:attrName>
                                        </p:attrNameLst>
                                      </p:cBhvr>
                                      <p:to>
                                        <p:strVal val="visible"/>
                                      </p:to>
                                    </p:set>
                                    <p:animEffect transition="in" filter="fade">
                                      <p:cBhvr>
                                        <p:cTn id="107" dur="500"/>
                                        <p:tgtEl>
                                          <p:spTgt spid="4">
                                            <p:txEl>
                                              <p:pRg st="7" end="7"/>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
                                            <p:txEl>
                                              <p:pRg st="8" end="8"/>
                                            </p:txEl>
                                          </p:spTgt>
                                        </p:tgtEl>
                                        <p:attrNameLst>
                                          <p:attrName>style.visibility</p:attrName>
                                        </p:attrNameLst>
                                      </p:cBhvr>
                                      <p:to>
                                        <p:strVal val="visible"/>
                                      </p:to>
                                    </p:set>
                                    <p:animEffect transition="in" filter="fade">
                                      <p:cBhvr>
                                        <p:cTn id="112" dur="500"/>
                                        <p:tgtEl>
                                          <p:spTgt spid="4">
                                            <p:txEl>
                                              <p:pRg st="8" end="8"/>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
                                            <p:txEl>
                                              <p:pRg st="9" end="9"/>
                                            </p:txEl>
                                          </p:spTgt>
                                        </p:tgtEl>
                                        <p:attrNameLst>
                                          <p:attrName>style.visibility</p:attrName>
                                        </p:attrNameLst>
                                      </p:cBhvr>
                                      <p:to>
                                        <p:strVal val="visible"/>
                                      </p:to>
                                    </p:set>
                                    <p:animEffect transition="in" filter="fade">
                                      <p:cBhvr>
                                        <p:cTn id="117" dur="500"/>
                                        <p:tgtEl>
                                          <p:spTgt spid="4">
                                            <p:txEl>
                                              <p:pRg st="9" end="9"/>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4">
                                            <p:txEl>
                                              <p:pRg st="12" end="12"/>
                                            </p:txEl>
                                          </p:spTgt>
                                        </p:tgtEl>
                                        <p:attrNameLst>
                                          <p:attrName>style.visibility</p:attrName>
                                        </p:attrNameLst>
                                      </p:cBhvr>
                                      <p:to>
                                        <p:strVal val="visible"/>
                                      </p:to>
                                    </p:set>
                                    <p:animEffect transition="in" filter="fade">
                                      <p:cBhvr>
                                        <p:cTn id="122"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observations related to identity work:</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t>Indefinite articles</a:t>
            </a:r>
            <a:r>
              <a:rPr lang="en-GB" dirty="0" smtClean="0"/>
              <a:t>: </a:t>
            </a:r>
          </a:p>
          <a:p>
            <a:pPr marL="0" indent="0">
              <a:buNone/>
            </a:pPr>
            <a:r>
              <a:rPr lang="en-GB" dirty="0" smtClean="0"/>
              <a:t>Berbers who don’t speak MA use material from MA (and </a:t>
            </a:r>
            <a:r>
              <a:rPr lang="en-GB" dirty="0" err="1" smtClean="0"/>
              <a:t>vv</a:t>
            </a:r>
            <a:r>
              <a:rPr lang="en-GB" dirty="0" smtClean="0"/>
              <a:t>): </a:t>
            </a:r>
            <a:r>
              <a:rPr lang="en-GB" dirty="0" err="1" smtClean="0"/>
              <a:t>polylanguaging</a:t>
            </a:r>
            <a:r>
              <a:rPr lang="en-GB" dirty="0" smtClean="0"/>
              <a:t>. Turks use these indefinite articles too.</a:t>
            </a:r>
          </a:p>
          <a:p>
            <a:pPr marL="0" indent="0">
              <a:buNone/>
            </a:pPr>
            <a:r>
              <a:rPr lang="en-GB" dirty="0" err="1"/>
              <a:t>Izjen</a:t>
            </a:r>
            <a:r>
              <a:rPr lang="en-GB" dirty="0"/>
              <a:t>                 wa7ed            </a:t>
            </a:r>
            <a:r>
              <a:rPr lang="en-GB" dirty="0" err="1">
                <a:cs typeface="Courier New" panose="02070309020205020404" pitchFamily="49" charset="0"/>
              </a:rPr>
              <a:t>toedeloeoeoeoeoe</a:t>
            </a:r>
            <a:r>
              <a:rPr lang="en-GB" dirty="0">
                <a:cs typeface="Courier New" panose="02070309020205020404" pitchFamily="49" charset="0"/>
              </a:rPr>
              <a:t>!</a:t>
            </a:r>
          </a:p>
          <a:p>
            <a:pPr marL="0" indent="0">
              <a:buNone/>
            </a:pPr>
            <a:r>
              <a:rPr lang="en-GB" sz="2000" dirty="0" smtClean="0">
                <a:latin typeface="Courier New" panose="02070309020205020404" pitchFamily="49" charset="0"/>
                <a:cs typeface="Courier New" panose="02070309020205020404" pitchFamily="49" charset="0"/>
              </a:rPr>
              <a:t>a/one </a:t>
            </a:r>
            <a:r>
              <a:rPr lang="en-GB" sz="2000" dirty="0">
                <a:latin typeface="Courier New" panose="02070309020205020404" pitchFamily="49" charset="0"/>
                <a:cs typeface="Courier New" panose="02070309020205020404" pitchFamily="49" charset="0"/>
              </a:rPr>
              <a:t>(Berber) a/one (Arabic) </a:t>
            </a:r>
            <a:r>
              <a:rPr lang="en-GB" sz="2000" dirty="0" err="1">
                <a:latin typeface="Courier New" panose="02070309020205020404" pitchFamily="49" charset="0"/>
                <a:cs typeface="Courier New" panose="02070309020205020404" pitchFamily="49" charset="0"/>
              </a:rPr>
              <a:t>toodle</a:t>
            </a:r>
            <a:r>
              <a:rPr lang="en-GB" sz="2000" dirty="0">
                <a:latin typeface="Courier New" panose="02070309020205020404" pitchFamily="49" charset="0"/>
                <a:cs typeface="Courier New" panose="02070309020205020404" pitchFamily="49" charset="0"/>
              </a:rPr>
              <a:t>-loo</a:t>
            </a:r>
          </a:p>
          <a:p>
            <a:pPr marL="0" indent="0">
              <a:buNone/>
            </a:pPr>
            <a:endParaRPr lang="en-GB" dirty="0"/>
          </a:p>
          <a:p>
            <a:pPr marL="0" indent="0">
              <a:buNone/>
            </a:pPr>
            <a:r>
              <a:rPr lang="en-US" dirty="0" smtClean="0"/>
              <a:t>In Dutch as spoken </a:t>
            </a:r>
            <a:r>
              <a:rPr lang="en-US" dirty="0"/>
              <a:t>by young Moroccans </a:t>
            </a:r>
            <a:r>
              <a:rPr lang="en-US" dirty="0" smtClean="0"/>
              <a:t>in </a:t>
            </a:r>
            <a:r>
              <a:rPr lang="en-US" dirty="0"/>
              <a:t>the Netherlands and Flanders, </a:t>
            </a:r>
            <a:r>
              <a:rPr lang="en-US" b="1" dirty="0" smtClean="0"/>
              <a:t>yes/no interrogatives </a:t>
            </a:r>
            <a:r>
              <a:rPr lang="en-US" dirty="0"/>
              <a:t>are found that combine Dutch content with Moroccan Arabic and </a:t>
            </a:r>
            <a:r>
              <a:rPr lang="en-US" dirty="0" err="1"/>
              <a:t>Tarifiyt</a:t>
            </a:r>
            <a:r>
              <a:rPr lang="en-US" dirty="0"/>
              <a:t> Berber interrogative marking. </a:t>
            </a:r>
            <a:r>
              <a:rPr lang="en-US" dirty="0" smtClean="0"/>
              <a:t>Arabic </a:t>
            </a:r>
            <a:r>
              <a:rPr lang="en-US" dirty="0"/>
              <a:t>and Berber elements are combined. Moreover, the use of the Moroccan </a:t>
            </a:r>
            <a:r>
              <a:rPr lang="en-US" dirty="0" smtClean="0"/>
              <a:t>Arabic pre-clausal </a:t>
            </a:r>
            <a:r>
              <a:rPr lang="en-US" dirty="0"/>
              <a:t>marker </a:t>
            </a:r>
            <a:r>
              <a:rPr lang="en-US" dirty="0" err="1"/>
              <a:t>waš</a:t>
            </a:r>
            <a:r>
              <a:rPr lang="en-US" dirty="0"/>
              <a:t> has been extended beyond its original usage</a:t>
            </a:r>
            <a:r>
              <a:rPr lang="en-US" dirty="0" smtClean="0"/>
              <a:t>. (Kossmann 2016)</a:t>
            </a: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40</a:t>
            </a:fld>
            <a:endParaRPr lang="en-GB"/>
          </a:p>
        </p:txBody>
      </p:sp>
    </p:spTree>
    <p:extLst>
      <p:ext uri="{BB962C8B-B14F-4D97-AF65-F5344CB8AC3E}">
        <p14:creationId xmlns:p14="http://schemas.microsoft.com/office/powerpoint/2010/main" val="117550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Concluding remarks</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Starting point was the call for papers </a:t>
            </a:r>
          </a:p>
          <a:p>
            <a:r>
              <a:rPr lang="en-GB" dirty="0" smtClean="0"/>
              <a:t>I tried to figure out what youth languages are (not); what they share, where they differ.</a:t>
            </a:r>
          </a:p>
          <a:p>
            <a:r>
              <a:rPr lang="en-GB" dirty="0" smtClean="0"/>
              <a:t>What is taken for granted in one community is challenged or non-existent in others. For the purpose of this presentation youth language is a useful term since it covers so much</a:t>
            </a:r>
          </a:p>
          <a:p>
            <a:r>
              <a:rPr lang="en-GB" dirty="0" smtClean="0"/>
              <a:t>From the field of urban geography </a:t>
            </a:r>
            <a:r>
              <a:rPr lang="en-US" dirty="0"/>
              <a:t>an interesting new dimension </a:t>
            </a:r>
            <a:r>
              <a:rPr lang="en-US" dirty="0" smtClean="0"/>
              <a:t>can be added to </a:t>
            </a:r>
            <a:r>
              <a:rPr lang="en-US" dirty="0"/>
              <a:t>sociolinguistic studies of urban </a:t>
            </a:r>
            <a:r>
              <a:rPr lang="en-US" dirty="0" smtClean="0"/>
              <a:t>multilingualism</a:t>
            </a:r>
          </a:p>
          <a:p>
            <a:r>
              <a:rPr lang="en-US" dirty="0" smtClean="0"/>
              <a:t>(The study of) youth language is not restricted to oral use; written/CMC use is a rich source and more than a mirror of oral use </a:t>
            </a:r>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41</a:t>
            </a:fld>
            <a:endParaRPr lang="en-GB"/>
          </a:p>
        </p:txBody>
      </p:sp>
    </p:spTree>
    <p:extLst>
      <p:ext uri="{BB962C8B-B14F-4D97-AF65-F5344CB8AC3E}">
        <p14:creationId xmlns:p14="http://schemas.microsoft.com/office/powerpoint/2010/main" val="8340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17" y="548680"/>
            <a:ext cx="8229600" cy="706090"/>
          </a:xfrm>
        </p:spPr>
        <p:txBody>
          <a:bodyPr>
            <a:normAutofit fontScale="90000"/>
          </a:bodyPr>
          <a:lstStyle/>
          <a:p>
            <a:r>
              <a:rPr lang="en-GB" dirty="0" smtClean="0"/>
              <a:t>References</a:t>
            </a:r>
            <a:br>
              <a:rPr lang="en-GB" dirty="0" smtClean="0"/>
            </a:br>
            <a:endParaRPr lang="en-GB" dirty="0"/>
          </a:p>
        </p:txBody>
      </p:sp>
      <p:sp>
        <p:nvSpPr>
          <p:cNvPr id="3" name="Content Placeholder 2"/>
          <p:cNvSpPr>
            <a:spLocks noGrp="1"/>
          </p:cNvSpPr>
          <p:nvPr>
            <p:ph idx="1"/>
          </p:nvPr>
        </p:nvSpPr>
        <p:spPr>
          <a:xfrm>
            <a:off x="474617" y="1485888"/>
            <a:ext cx="8229600" cy="5372112"/>
          </a:xfrm>
        </p:spPr>
        <p:txBody>
          <a:bodyPr>
            <a:normAutofit fontScale="40000" lnSpcReduction="20000"/>
          </a:bodyPr>
          <a:lstStyle/>
          <a:p>
            <a:pPr marL="118872" indent="0">
              <a:buNone/>
            </a:pPr>
            <a:endParaRPr lang="en-GB" dirty="0" smtClean="0"/>
          </a:p>
          <a:p>
            <a:r>
              <a:rPr lang="en-GB" dirty="0" smtClean="0"/>
              <a:t>Ahearn, L. </a:t>
            </a:r>
            <a:r>
              <a:rPr lang="en-GB" dirty="0" smtClean="0"/>
              <a:t>(2012</a:t>
            </a:r>
            <a:r>
              <a:rPr lang="en-GB" dirty="0" smtClean="0"/>
              <a:t>) </a:t>
            </a:r>
            <a:r>
              <a:rPr lang="en-US" i="1" dirty="0" smtClean="0"/>
              <a:t>Living </a:t>
            </a:r>
            <a:r>
              <a:rPr lang="en-US" i="1" dirty="0"/>
              <a:t>Language: An Introduction to Linguistic Anthropology</a:t>
            </a:r>
            <a:r>
              <a:rPr lang="en-US" dirty="0"/>
              <a:t>. Malden: Wiley-Blackwell.</a:t>
            </a:r>
            <a:r>
              <a:rPr lang="en-GB" dirty="0" smtClean="0"/>
              <a:t>.</a:t>
            </a:r>
            <a:endParaRPr lang="en-GB" dirty="0" smtClean="0"/>
          </a:p>
          <a:p>
            <a:r>
              <a:rPr lang="en-GB" dirty="0" err="1" smtClean="0"/>
              <a:t>Becetti</a:t>
            </a:r>
            <a:r>
              <a:rPr lang="en-GB" dirty="0" smtClean="0"/>
              <a:t>, </a:t>
            </a:r>
            <a:r>
              <a:rPr lang="en-GB" dirty="0" err="1" smtClean="0"/>
              <a:t>Abdelali</a:t>
            </a:r>
            <a:r>
              <a:rPr lang="en-GB" dirty="0" smtClean="0"/>
              <a:t> (2011): </a:t>
            </a:r>
            <a:r>
              <a:rPr lang="en-GB" dirty="0" err="1" smtClean="0"/>
              <a:t>Parlers</a:t>
            </a:r>
            <a:r>
              <a:rPr lang="en-GB" dirty="0" smtClean="0"/>
              <a:t> de </a:t>
            </a:r>
            <a:r>
              <a:rPr lang="en-GB" dirty="0" err="1" smtClean="0"/>
              <a:t>jeunes</a:t>
            </a:r>
            <a:r>
              <a:rPr lang="en-GB" dirty="0" smtClean="0"/>
              <a:t> </a:t>
            </a:r>
            <a:r>
              <a:rPr lang="en-GB" dirty="0" err="1" smtClean="0"/>
              <a:t>lycéens</a:t>
            </a:r>
            <a:r>
              <a:rPr lang="en-GB" dirty="0" smtClean="0"/>
              <a:t> à Alger: </a:t>
            </a:r>
            <a:r>
              <a:rPr lang="en-GB" dirty="0" err="1" smtClean="0"/>
              <a:t>pratiques</a:t>
            </a:r>
            <a:r>
              <a:rPr lang="en-GB" dirty="0" smtClean="0"/>
              <a:t> </a:t>
            </a:r>
            <a:r>
              <a:rPr lang="en-GB" dirty="0" err="1" smtClean="0"/>
              <a:t>plurilingues</a:t>
            </a:r>
            <a:r>
              <a:rPr lang="en-GB" dirty="0" smtClean="0"/>
              <a:t> et </a:t>
            </a:r>
            <a:r>
              <a:rPr lang="en-GB" dirty="0" err="1" smtClean="0"/>
              <a:t>tendances</a:t>
            </a:r>
            <a:r>
              <a:rPr lang="en-GB" dirty="0" smtClean="0"/>
              <a:t> </a:t>
            </a:r>
            <a:r>
              <a:rPr lang="en-GB" dirty="0" err="1" smtClean="0"/>
              <a:t>alteritaires</a:t>
            </a:r>
            <a:r>
              <a:rPr lang="en-GB" dirty="0" smtClean="0"/>
              <a:t>. ENS </a:t>
            </a:r>
            <a:r>
              <a:rPr lang="en-GB" dirty="0" err="1" smtClean="0"/>
              <a:t>d’Alger</a:t>
            </a:r>
            <a:r>
              <a:rPr lang="en-GB" dirty="0" smtClean="0"/>
              <a:t>/ </a:t>
            </a:r>
            <a:r>
              <a:rPr lang="en-GB" dirty="0" err="1" smtClean="0"/>
              <a:t>Algérie</a:t>
            </a:r>
            <a:r>
              <a:rPr lang="en-GB" dirty="0" smtClean="0"/>
              <a:t>. </a:t>
            </a:r>
          </a:p>
          <a:p>
            <a:r>
              <a:rPr lang="en-GB" dirty="0" err="1" smtClean="0"/>
              <a:t>Blommaert</a:t>
            </a:r>
            <a:r>
              <a:rPr lang="en-GB" dirty="0" smtClean="0"/>
              <a:t> </a:t>
            </a:r>
            <a:r>
              <a:rPr lang="en-GB" dirty="0"/>
              <a:t>(</a:t>
            </a:r>
            <a:r>
              <a:rPr lang="en-GB" dirty="0" smtClean="0"/>
              <a:t>2010) </a:t>
            </a:r>
            <a:r>
              <a:rPr lang="en-US" i="1" dirty="0"/>
              <a:t>The Sociolinguistics of Globalization</a:t>
            </a:r>
            <a:r>
              <a:rPr lang="en-US" dirty="0"/>
              <a:t>. Cambridge: Cambridge University Press</a:t>
            </a:r>
            <a:endParaRPr lang="en-GB" dirty="0" smtClean="0"/>
          </a:p>
          <a:p>
            <a:r>
              <a:rPr lang="en-GB" dirty="0" smtClean="0"/>
              <a:t>Britain, D (in press). Which way to look?: Perspectives on “Urban” and “Rural” in dialectology. In Emma Moore and Chris Montgomery (eds.) </a:t>
            </a:r>
            <a:r>
              <a:rPr lang="en-GB" i="1" dirty="0" smtClean="0"/>
              <a:t>A Sense of Place: Studies in Language and Region</a:t>
            </a:r>
            <a:r>
              <a:rPr lang="en-GB" dirty="0" smtClean="0"/>
              <a:t>. Cambridge: Cambridge University Press.</a:t>
            </a:r>
          </a:p>
          <a:p>
            <a:r>
              <a:rPr lang="en-GB" dirty="0" err="1" smtClean="0"/>
              <a:t>Bucholtz</a:t>
            </a:r>
            <a:r>
              <a:rPr lang="en-GB" dirty="0" smtClean="0"/>
              <a:t>, M. </a:t>
            </a:r>
            <a:r>
              <a:rPr lang="en-GB" dirty="0" smtClean="0"/>
              <a:t>and </a:t>
            </a:r>
            <a:r>
              <a:rPr lang="en-GB" dirty="0" smtClean="0"/>
              <a:t>K. Hall (2004) </a:t>
            </a:r>
            <a:r>
              <a:rPr lang="en-US" dirty="0"/>
              <a:t>Language and Identity. In: A. </a:t>
            </a:r>
            <a:r>
              <a:rPr lang="en-US" dirty="0" err="1"/>
              <a:t>Duranti</a:t>
            </a:r>
            <a:r>
              <a:rPr lang="en-US" dirty="0"/>
              <a:t> (</a:t>
            </a:r>
            <a:r>
              <a:rPr lang="en-US" dirty="0" err="1"/>
              <a:t>ed</a:t>
            </a:r>
            <a:r>
              <a:rPr lang="en-US" dirty="0"/>
              <a:t>), </a:t>
            </a:r>
            <a:r>
              <a:rPr lang="en-US" i="1" dirty="0"/>
              <a:t>A Companion </a:t>
            </a:r>
            <a:r>
              <a:rPr lang="en-US" i="1" dirty="0" smtClean="0"/>
              <a:t>to Linguistic </a:t>
            </a:r>
            <a:r>
              <a:rPr lang="en-US" i="1" dirty="0"/>
              <a:t>Anthropology.</a:t>
            </a:r>
            <a:r>
              <a:rPr lang="en-US" dirty="0"/>
              <a:t> Hoboken: Wiley-Blackwell</a:t>
            </a:r>
            <a:r>
              <a:rPr lang="en-US" dirty="0" smtClean="0"/>
              <a:t>. 369-394</a:t>
            </a:r>
            <a:endParaRPr lang="en-GB" dirty="0" smtClean="0"/>
          </a:p>
          <a:p>
            <a:r>
              <a:rPr lang="en-GB" dirty="0" smtClean="0"/>
              <a:t>Cutler</a:t>
            </a:r>
            <a:r>
              <a:rPr lang="en-GB" dirty="0"/>
              <a:t>, C. and U. </a:t>
            </a:r>
            <a:r>
              <a:rPr lang="en-GB" dirty="0" err="1" smtClean="0"/>
              <a:t>Royneland</a:t>
            </a:r>
            <a:r>
              <a:rPr lang="en-GB" dirty="0"/>
              <a:t>:(2015</a:t>
            </a:r>
            <a:r>
              <a:rPr lang="en-GB" dirty="0" smtClean="0"/>
              <a:t>) </a:t>
            </a:r>
            <a:r>
              <a:rPr lang="en-US" dirty="0"/>
              <a:t>Where the fuck am I from? Hip-hop youth and the (re)negotiation of language and identity in Norway and the </a:t>
            </a:r>
            <a:r>
              <a:rPr lang="en-US" dirty="0" smtClean="0"/>
              <a:t>US. I</a:t>
            </a:r>
            <a:r>
              <a:rPr lang="en-GB" dirty="0" smtClean="0"/>
              <a:t>n J. </a:t>
            </a:r>
            <a:r>
              <a:rPr lang="en-GB" dirty="0" smtClean="0"/>
              <a:t>Nortier </a:t>
            </a:r>
            <a:r>
              <a:rPr lang="en-GB" dirty="0" smtClean="0"/>
              <a:t>and B.A.</a:t>
            </a:r>
            <a:r>
              <a:rPr lang="en-GB" dirty="0" smtClean="0"/>
              <a:t> </a:t>
            </a:r>
            <a:r>
              <a:rPr lang="en-GB" dirty="0" err="1"/>
              <a:t>Svendsen</a:t>
            </a:r>
            <a:r>
              <a:rPr lang="en-GB" dirty="0"/>
              <a:t> (eds.) </a:t>
            </a:r>
            <a:r>
              <a:rPr lang="en-GB" dirty="0" smtClean="0"/>
              <a:t> </a:t>
            </a:r>
            <a:r>
              <a:rPr lang="en-GB" i="1" dirty="0" smtClean="0"/>
              <a:t>Language, Youth and Identity in the 21</a:t>
            </a:r>
            <a:r>
              <a:rPr lang="en-GB" i="1" baseline="30000" dirty="0" smtClean="0"/>
              <a:t>st</a:t>
            </a:r>
            <a:r>
              <a:rPr lang="en-GB" i="1" dirty="0" smtClean="0"/>
              <a:t> Century. </a:t>
            </a:r>
            <a:r>
              <a:rPr lang="en-GB" dirty="0" smtClean="0"/>
              <a:t>Cambridge: Cambridge University Press, 139-163.</a:t>
            </a:r>
            <a:endParaRPr lang="en-GB" dirty="0"/>
          </a:p>
          <a:p>
            <a:r>
              <a:rPr lang="en-GB" dirty="0" err="1" smtClean="0"/>
              <a:t>Dorleijn</a:t>
            </a:r>
            <a:r>
              <a:rPr lang="en-GB" dirty="0" smtClean="0"/>
              <a:t>, M., M. </a:t>
            </a:r>
            <a:r>
              <a:rPr lang="en-GB" dirty="0" err="1" smtClean="0"/>
              <a:t>Mous</a:t>
            </a:r>
            <a:r>
              <a:rPr lang="en-GB" dirty="0" smtClean="0"/>
              <a:t> </a:t>
            </a:r>
            <a:r>
              <a:rPr lang="en-GB" dirty="0" smtClean="0"/>
              <a:t>and </a:t>
            </a:r>
            <a:r>
              <a:rPr lang="en-GB" dirty="0" smtClean="0"/>
              <a:t>J. Nortier (2015) </a:t>
            </a:r>
            <a:r>
              <a:rPr lang="en-US" dirty="0"/>
              <a:t>I</a:t>
            </a:r>
            <a:r>
              <a:rPr lang="en-GB" dirty="0"/>
              <a:t>n </a:t>
            </a:r>
            <a:r>
              <a:rPr lang="en-GB" dirty="0" smtClean="0"/>
              <a:t>J. Nortier </a:t>
            </a:r>
            <a:r>
              <a:rPr lang="en-GB" dirty="0"/>
              <a:t>and B.A. </a:t>
            </a:r>
            <a:r>
              <a:rPr lang="en-GB" dirty="0" err="1"/>
              <a:t>Svendsen</a:t>
            </a:r>
            <a:r>
              <a:rPr lang="en-GB" dirty="0"/>
              <a:t> (eds.)  </a:t>
            </a:r>
            <a:r>
              <a:rPr lang="en-GB" i="1" dirty="0"/>
              <a:t>Language, Youth and Identity in the 21</a:t>
            </a:r>
            <a:r>
              <a:rPr lang="en-GB" i="1" baseline="30000" dirty="0"/>
              <a:t>st</a:t>
            </a:r>
            <a:r>
              <a:rPr lang="en-GB" i="1" dirty="0"/>
              <a:t> </a:t>
            </a:r>
            <a:r>
              <a:rPr lang="en-GB" i="1" dirty="0" smtClean="0"/>
              <a:t>Century</a:t>
            </a:r>
            <a:r>
              <a:rPr lang="en-GB" i="1" dirty="0"/>
              <a:t>. </a:t>
            </a:r>
            <a:r>
              <a:rPr lang="en-GB" dirty="0"/>
              <a:t>Cambridge: Cambridge University </a:t>
            </a:r>
            <a:r>
              <a:rPr lang="en-GB" dirty="0" smtClean="0"/>
              <a:t>Press, 271-289.</a:t>
            </a:r>
            <a:endParaRPr lang="en-GB" dirty="0"/>
          </a:p>
          <a:p>
            <a:r>
              <a:rPr lang="en-GB" dirty="0" err="1" smtClean="0"/>
              <a:t>Hedid</a:t>
            </a:r>
            <a:r>
              <a:rPr lang="en-GB" dirty="0" smtClean="0"/>
              <a:t>, </a:t>
            </a:r>
            <a:r>
              <a:rPr lang="en-GB" dirty="0" err="1" smtClean="0"/>
              <a:t>Souhela</a:t>
            </a:r>
            <a:r>
              <a:rPr lang="en-GB" dirty="0" smtClean="0"/>
              <a:t> (2011) Le « </a:t>
            </a:r>
            <a:r>
              <a:rPr lang="en-GB" dirty="0" err="1" smtClean="0"/>
              <a:t>français</a:t>
            </a:r>
            <a:r>
              <a:rPr lang="en-GB" dirty="0" smtClean="0"/>
              <a:t>  des  </a:t>
            </a:r>
            <a:r>
              <a:rPr lang="en-GB" dirty="0" err="1" smtClean="0"/>
              <a:t>jeunes</a:t>
            </a:r>
            <a:r>
              <a:rPr lang="en-GB" dirty="0" smtClean="0"/>
              <a:t> » au service de la </a:t>
            </a:r>
            <a:r>
              <a:rPr lang="en-GB" dirty="0" err="1" smtClean="0"/>
              <a:t>didactique</a:t>
            </a:r>
            <a:r>
              <a:rPr lang="en-GB" dirty="0" smtClean="0"/>
              <a:t> des  </a:t>
            </a:r>
            <a:r>
              <a:rPr lang="en-GB" dirty="0" err="1" smtClean="0"/>
              <a:t>Langues</a:t>
            </a:r>
            <a:r>
              <a:rPr lang="en-GB" dirty="0" smtClean="0"/>
              <a:t>. </a:t>
            </a:r>
            <a:r>
              <a:rPr lang="en-GB" i="1" dirty="0" smtClean="0"/>
              <a:t>Synergies </a:t>
            </a:r>
            <a:r>
              <a:rPr lang="en-GB" i="1" dirty="0" err="1" smtClean="0"/>
              <a:t>Algérie</a:t>
            </a:r>
            <a:r>
              <a:rPr lang="en-GB" i="1" dirty="0" smtClean="0"/>
              <a:t> </a:t>
            </a:r>
            <a:r>
              <a:rPr lang="en-GB" dirty="0" smtClean="0"/>
              <a:t>12, 81-88.</a:t>
            </a:r>
          </a:p>
          <a:p>
            <a:r>
              <a:rPr lang="en-GB" dirty="0" smtClean="0"/>
              <a:t>Kossmann, M. (2016</a:t>
            </a:r>
            <a:r>
              <a:rPr lang="en-GB" dirty="0"/>
              <a:t>) Yes/No Interrogatives in Moroccan </a:t>
            </a:r>
            <a:r>
              <a:rPr lang="en-GB" dirty="0" smtClean="0"/>
              <a:t>Dutch. In   G</a:t>
            </a:r>
            <a:r>
              <a:rPr lang="en-GB" sz="2800" dirty="0" smtClean="0"/>
              <a:t>. </a:t>
            </a:r>
            <a:r>
              <a:rPr lang="vi-VN" sz="2800" dirty="0" smtClean="0"/>
              <a:t>Grigore</a:t>
            </a:r>
            <a:r>
              <a:rPr lang="en-US" sz="2800" dirty="0" smtClean="0"/>
              <a:t> and  </a:t>
            </a:r>
            <a:r>
              <a:rPr lang="vi-VN" sz="2800" dirty="0" smtClean="0"/>
              <a:t>G</a:t>
            </a:r>
            <a:r>
              <a:rPr lang="en-US" sz="2800" dirty="0" smtClean="0"/>
              <a:t>.</a:t>
            </a:r>
            <a:r>
              <a:rPr lang="vi-VN" sz="2800" dirty="0" smtClean="0"/>
              <a:t> Bițună</a:t>
            </a:r>
            <a:r>
              <a:rPr lang="en-US" sz="2800" dirty="0" smtClean="0"/>
              <a:t> </a:t>
            </a:r>
            <a:r>
              <a:rPr lang="en-US" dirty="0" smtClean="0"/>
              <a:t>(eds.) Arabic </a:t>
            </a:r>
            <a:r>
              <a:rPr lang="en-US" dirty="0"/>
              <a:t>Varieties: Far and </a:t>
            </a:r>
            <a:r>
              <a:rPr lang="en-US" dirty="0" smtClean="0"/>
              <a:t>Wide  Proceedings </a:t>
            </a:r>
            <a:r>
              <a:rPr lang="en-US" dirty="0"/>
              <a:t>of the 11th </a:t>
            </a:r>
            <a:r>
              <a:rPr lang="en-US" dirty="0" smtClean="0"/>
              <a:t>International  Conference </a:t>
            </a:r>
            <a:r>
              <a:rPr lang="en-US" dirty="0"/>
              <a:t>of AIDA – Bucharest, </a:t>
            </a:r>
            <a:r>
              <a:rPr lang="en-US" dirty="0" smtClean="0"/>
              <a:t>2015, 351-359.</a:t>
            </a:r>
            <a:endParaRPr lang="en-GB" dirty="0" smtClean="0"/>
          </a:p>
          <a:p>
            <a:r>
              <a:rPr lang="en-GB" dirty="0" err="1" smtClean="0"/>
              <a:t>Lofland</a:t>
            </a:r>
            <a:r>
              <a:rPr lang="en-GB" dirty="0" smtClean="0"/>
              <a:t>, L. H. (1989): Social life in the public realm: A review. </a:t>
            </a:r>
            <a:r>
              <a:rPr lang="en-GB" i="1" dirty="0" smtClean="0"/>
              <a:t>Journal of Contemporary Ethnography </a:t>
            </a:r>
            <a:r>
              <a:rPr lang="en-GB" dirty="0" smtClean="0"/>
              <a:t>17, 453-482.</a:t>
            </a:r>
          </a:p>
          <a:p>
            <a:r>
              <a:rPr lang="en-GB" dirty="0" err="1" smtClean="0"/>
              <a:t>Manns</a:t>
            </a:r>
            <a:r>
              <a:rPr lang="en-GB" dirty="0" smtClean="0"/>
              <a:t>, Howard (2013) </a:t>
            </a:r>
            <a:r>
              <a:rPr lang="en-GB" i="1" dirty="0" smtClean="0"/>
              <a:t>Gaul, conversation and youth genre(s) in Java</a:t>
            </a:r>
            <a:r>
              <a:rPr lang="en-GB" dirty="0" smtClean="0"/>
              <a:t>. PhD Thesis, Monash University, Melbourne, Australia.</a:t>
            </a:r>
          </a:p>
          <a:p>
            <a:r>
              <a:rPr lang="en-GB" dirty="0" smtClean="0"/>
              <a:t>Nortier (2016) </a:t>
            </a:r>
            <a:r>
              <a:rPr lang="en-US" dirty="0"/>
              <a:t>Characterizing Urban Youth Speech Styles in Utrecht and on the </a:t>
            </a:r>
            <a:r>
              <a:rPr lang="en-US" dirty="0" smtClean="0"/>
              <a:t>Internet. </a:t>
            </a:r>
            <a:r>
              <a:rPr lang="en-US" i="1" dirty="0" smtClean="0"/>
              <a:t>Journal of Language Contact</a:t>
            </a:r>
            <a:r>
              <a:rPr lang="en-US" dirty="0" smtClean="0"/>
              <a:t>,</a:t>
            </a:r>
            <a:r>
              <a:rPr lang="en-GB" dirty="0" smtClean="0"/>
              <a:t> 163-185.</a:t>
            </a:r>
          </a:p>
          <a:p>
            <a:r>
              <a:rPr lang="en-GB" dirty="0" err="1" smtClean="0"/>
              <a:t>Rampton</a:t>
            </a:r>
            <a:r>
              <a:rPr lang="en-GB" dirty="0" smtClean="0"/>
              <a:t>, Ben (2015</a:t>
            </a:r>
            <a:r>
              <a:rPr lang="en-GB" dirty="0"/>
              <a:t>) Contemporary urban </a:t>
            </a:r>
            <a:r>
              <a:rPr lang="en-GB" dirty="0" smtClean="0"/>
              <a:t>vernaculars. In</a:t>
            </a:r>
            <a:r>
              <a:rPr lang="en-US" dirty="0" smtClean="0"/>
              <a:t> </a:t>
            </a:r>
            <a:r>
              <a:rPr lang="en-US" dirty="0"/>
              <a:t>J. Nortier and B.A. </a:t>
            </a:r>
            <a:r>
              <a:rPr lang="en-US" dirty="0" err="1"/>
              <a:t>Svendsen</a:t>
            </a:r>
            <a:r>
              <a:rPr lang="en-US" dirty="0"/>
              <a:t> (eds.)  </a:t>
            </a:r>
            <a:r>
              <a:rPr lang="en-US" i="1" dirty="0"/>
              <a:t>Language, Youth and Identity in the 21st </a:t>
            </a:r>
            <a:r>
              <a:rPr lang="en-US" i="1" dirty="0" smtClean="0"/>
              <a:t>Century</a:t>
            </a:r>
            <a:r>
              <a:rPr lang="en-US" dirty="0"/>
              <a:t>. Cambridge: Cambridge University Press, </a:t>
            </a:r>
            <a:r>
              <a:rPr lang="en-US" dirty="0" smtClean="0"/>
              <a:t>24-44.</a:t>
            </a:r>
            <a:endParaRPr lang="en-GB" dirty="0" smtClean="0"/>
          </a:p>
          <a:p>
            <a:r>
              <a:rPr lang="en-GB" dirty="0" smtClean="0"/>
              <a:t>Smith-Hefner, Nancy (2007):  Youth Language, Gaul  Sociability, and the New Indonesian Middle Class. </a:t>
            </a:r>
            <a:r>
              <a:rPr lang="en-GB" i="1" dirty="0" smtClean="0"/>
              <a:t>Journal of Linguistic Anthropology</a:t>
            </a:r>
            <a:r>
              <a:rPr lang="en-GB" dirty="0" smtClean="0"/>
              <a:t>, 184–203.</a:t>
            </a:r>
          </a:p>
          <a:p>
            <a:r>
              <a:rPr lang="en-GB" dirty="0" err="1" smtClean="0"/>
              <a:t>Thissen</a:t>
            </a:r>
            <a:r>
              <a:rPr lang="en-GB" dirty="0" smtClean="0"/>
              <a:t>, </a:t>
            </a:r>
            <a:r>
              <a:rPr lang="en-GB" dirty="0" smtClean="0"/>
              <a:t>L. </a:t>
            </a:r>
            <a:r>
              <a:rPr lang="en-GB" dirty="0" smtClean="0"/>
              <a:t>(2013</a:t>
            </a:r>
            <a:r>
              <a:rPr lang="en-GB" dirty="0" smtClean="0"/>
              <a:t>)</a:t>
            </a:r>
            <a:r>
              <a:rPr lang="en-US" dirty="0"/>
              <a:t> The Ambiguities of </a:t>
            </a:r>
            <a:r>
              <a:rPr lang="en-US" dirty="0" err="1"/>
              <a:t>Limburgerness</a:t>
            </a:r>
            <a:r>
              <a:rPr lang="en-US" dirty="0"/>
              <a:t> Language, Place, and Belonging in Limburg, the Netherlands </a:t>
            </a:r>
            <a:r>
              <a:rPr lang="en-US" i="1" dirty="0" err="1" smtClean="0"/>
              <a:t>Etnofoor</a:t>
            </a:r>
            <a:r>
              <a:rPr lang="en-US" i="1" dirty="0"/>
              <a:t>, The Netherlands </a:t>
            </a:r>
            <a:r>
              <a:rPr lang="en-US" i="1" dirty="0" smtClean="0"/>
              <a:t>Now</a:t>
            </a:r>
            <a:r>
              <a:rPr lang="en-US" dirty="0" smtClean="0"/>
              <a:t> 25(2),</a:t>
            </a:r>
            <a:r>
              <a:rPr lang="en-GB" dirty="0" smtClean="0"/>
              <a:t> 119-143.</a:t>
            </a:r>
            <a:endParaRPr lang="en-GB" dirty="0" smtClean="0"/>
          </a:p>
          <a:p>
            <a:r>
              <a:rPr lang="en-GB" dirty="0" smtClean="0"/>
              <a:t>Wong Man Tat Parco (2006): </a:t>
            </a:r>
            <a:r>
              <a:rPr lang="en-GB" i="1" dirty="0" smtClean="0"/>
              <a:t>A Sociolinguistic study of youth </a:t>
            </a:r>
            <a:r>
              <a:rPr lang="en-GB" i="1" dirty="0" err="1" smtClean="0"/>
              <a:t>Slanguage</a:t>
            </a:r>
            <a:r>
              <a:rPr lang="en-GB" i="1" dirty="0" smtClean="0"/>
              <a:t> of Hong Kong Adolescents. </a:t>
            </a:r>
            <a:r>
              <a:rPr lang="en-GB" dirty="0" smtClean="0"/>
              <a:t>MA Thesis, University of Hong Kong. </a:t>
            </a:r>
          </a:p>
        </p:txBody>
      </p:sp>
      <p:sp>
        <p:nvSpPr>
          <p:cNvPr id="4" name="Slide Number Placeholder 3"/>
          <p:cNvSpPr>
            <a:spLocks noGrp="1"/>
          </p:cNvSpPr>
          <p:nvPr>
            <p:ph type="sldNum" sz="quarter" idx="12"/>
          </p:nvPr>
        </p:nvSpPr>
        <p:spPr/>
        <p:txBody>
          <a:bodyPr/>
          <a:lstStyle/>
          <a:p>
            <a:fld id="{B743BFF7-E270-4DB9-92CC-07FE060138BB}" type="slidenum">
              <a:rPr lang="en-GB" smtClean="0"/>
              <a:t>42</a:t>
            </a:fld>
            <a:endParaRPr lang="en-GB"/>
          </a:p>
        </p:txBody>
      </p:sp>
    </p:spTree>
    <p:extLst>
      <p:ext uri="{BB962C8B-B14F-4D97-AF65-F5344CB8AC3E}">
        <p14:creationId xmlns:p14="http://schemas.microsoft.com/office/powerpoint/2010/main" val="513239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Call for papers:</a:t>
            </a:r>
            <a:endParaRPr lang="en-GB" dirty="0"/>
          </a:p>
        </p:txBody>
      </p:sp>
      <p:sp>
        <p:nvSpPr>
          <p:cNvPr id="3" name="Content Placeholder 2"/>
          <p:cNvSpPr>
            <a:spLocks noGrp="1"/>
          </p:cNvSpPr>
          <p:nvPr>
            <p:ph idx="1"/>
          </p:nvPr>
        </p:nvSpPr>
        <p:spPr>
          <a:xfrm>
            <a:off x="251520" y="1412776"/>
            <a:ext cx="8712968" cy="5040560"/>
          </a:xfrm>
        </p:spPr>
        <p:txBody>
          <a:bodyPr>
            <a:noAutofit/>
          </a:bodyPr>
          <a:lstStyle/>
          <a:p>
            <a:pPr marL="514350" lvl="0" indent="-514350">
              <a:buFont typeface="+mj-lt"/>
              <a:buAutoNum type="arabicPeriod"/>
            </a:pPr>
            <a:r>
              <a:rPr lang="en-GB" sz="1600" i="1" dirty="0"/>
              <a:t>Youth languages in urban centres – What effects do </a:t>
            </a:r>
            <a:r>
              <a:rPr lang="en-GB" sz="1600" b="1" i="1" dirty="0"/>
              <a:t>multilingualism, language contact with migration languages and conversations in multi-ethnical groups </a:t>
            </a:r>
            <a:r>
              <a:rPr lang="en-GB" sz="1600" i="1" dirty="0"/>
              <a:t>have on youth communication?</a:t>
            </a:r>
            <a:r>
              <a:rPr lang="en-GB" sz="1600" dirty="0"/>
              <a:t> </a:t>
            </a:r>
            <a:endParaRPr lang="en-GB" sz="1600" dirty="0" smtClean="0"/>
          </a:p>
          <a:p>
            <a:pPr marL="514350" lvl="0" indent="-514350">
              <a:buFont typeface="+mj-lt"/>
              <a:buAutoNum type="arabicPeriod"/>
            </a:pPr>
            <a:endParaRPr lang="nl-NL" sz="1600" dirty="0"/>
          </a:p>
          <a:p>
            <a:pPr marL="514350" lvl="0" indent="-514350">
              <a:buFont typeface="+mj-lt"/>
              <a:buAutoNum type="arabicPeriod"/>
            </a:pPr>
            <a:r>
              <a:rPr lang="en-GB" sz="1600" i="1" dirty="0"/>
              <a:t>Youth languages and dialect – Which role does the language use of young people play between the poles of </a:t>
            </a:r>
            <a:r>
              <a:rPr lang="en-GB" sz="1600" b="1" i="1" dirty="0"/>
              <a:t>standardisation and dialectalisation</a:t>
            </a:r>
            <a:r>
              <a:rPr lang="en-GB" sz="1600" i="1" dirty="0" smtClean="0"/>
              <a:t>?</a:t>
            </a:r>
          </a:p>
          <a:p>
            <a:pPr marL="514350" lvl="0" indent="-514350">
              <a:buFont typeface="+mj-lt"/>
              <a:buAutoNum type="arabicPeriod"/>
            </a:pPr>
            <a:endParaRPr lang="nl-NL" sz="1600" dirty="0"/>
          </a:p>
          <a:p>
            <a:pPr marL="514350" lvl="0" indent="-514350">
              <a:buFont typeface="+mj-lt"/>
              <a:buAutoNum type="arabicPeriod"/>
            </a:pPr>
            <a:r>
              <a:rPr lang="en-GB" sz="1600" i="1" dirty="0"/>
              <a:t>Youth languages and empiricism – Which empirical methods, especially socio- and variation linguistic field methods, are suitable for current questions within youth language research</a:t>
            </a:r>
            <a:r>
              <a:rPr lang="en-GB" sz="1600" i="1" dirty="0" smtClean="0"/>
              <a:t>?</a:t>
            </a:r>
          </a:p>
          <a:p>
            <a:pPr marL="514350" lvl="0" indent="-514350">
              <a:buFont typeface="+mj-lt"/>
              <a:buAutoNum type="arabicPeriod"/>
            </a:pPr>
            <a:endParaRPr lang="nl-NL" sz="1600" dirty="0"/>
          </a:p>
          <a:p>
            <a:pPr marL="514350" lvl="0" indent="-514350">
              <a:buFont typeface="+mj-lt"/>
              <a:buAutoNum type="arabicPeriod"/>
            </a:pPr>
            <a:r>
              <a:rPr lang="en-GB" sz="1600" i="1" dirty="0"/>
              <a:t>Perception of age-related language variation – Should the frequent use of particular features in youth communication be viewed as the reason for salience? If so, which linguistic characteristics are salient, and they be connected to aspects of </a:t>
            </a:r>
            <a:r>
              <a:rPr lang="en-GB" sz="1600" b="1" i="1" dirty="0"/>
              <a:t>language change</a:t>
            </a:r>
            <a:r>
              <a:rPr lang="en-GB" sz="1600" i="1" dirty="0" smtClean="0"/>
              <a:t>?</a:t>
            </a:r>
          </a:p>
          <a:p>
            <a:pPr marL="514350" lvl="0" indent="-514350">
              <a:buFont typeface="+mj-lt"/>
              <a:buAutoNum type="arabicPeriod"/>
            </a:pPr>
            <a:endParaRPr lang="nl-NL" sz="1600" dirty="0"/>
          </a:p>
          <a:p>
            <a:pPr marL="514350" lvl="0" indent="-514350">
              <a:buFont typeface="+mj-lt"/>
              <a:buAutoNum type="arabicPeriod"/>
            </a:pPr>
            <a:r>
              <a:rPr lang="en-GB" sz="1600" i="1" dirty="0"/>
              <a:t>Youth languages and the media – To what extent can an interrelationship between </a:t>
            </a:r>
            <a:r>
              <a:rPr lang="en-GB" sz="1600" b="1" i="1" dirty="0"/>
              <a:t>written and spoken</a:t>
            </a:r>
            <a:r>
              <a:rPr lang="en-GB" sz="1600" i="1" dirty="0"/>
              <a:t> youth communication be observed? Which role do grown-ups play within </a:t>
            </a:r>
            <a:r>
              <a:rPr lang="en-GB" sz="1600" b="1" i="1" dirty="0"/>
              <a:t>media-communication</a:t>
            </a:r>
            <a:r>
              <a:rPr lang="en-GB" sz="1600" i="1" dirty="0" smtClean="0"/>
              <a:t>?</a:t>
            </a:r>
          </a:p>
          <a:p>
            <a:pPr marL="514350" lvl="0" indent="-514350">
              <a:buFont typeface="+mj-lt"/>
              <a:buAutoNum type="arabicPeriod"/>
            </a:pPr>
            <a:endParaRPr lang="nl-NL" sz="1600" dirty="0"/>
          </a:p>
          <a:p>
            <a:pPr marL="514350" lvl="0" indent="-514350">
              <a:buFont typeface="+mj-lt"/>
              <a:buAutoNum type="arabicPeriod"/>
            </a:pPr>
            <a:r>
              <a:rPr lang="en-GB" sz="1600" i="1" dirty="0"/>
              <a:t>Social constructions of youth – Doing Youth, Doing Peer-group, Doing Gender are current key terms in youth language research. How can these procedures be described linguistically in an adequate way and can Undoing Youth/Peer-Group/Gender among young people potentially be determined by </a:t>
            </a:r>
            <a:r>
              <a:rPr lang="en-GB" sz="1600" b="1" i="1" dirty="0"/>
              <a:t>linguistic characteristics/structures</a:t>
            </a:r>
            <a:r>
              <a:rPr lang="en-GB" sz="1600" i="1" dirty="0" smtClean="0"/>
              <a:t>?</a:t>
            </a:r>
            <a:endParaRPr lang="nl-NL" sz="1600" dirty="0"/>
          </a:p>
        </p:txBody>
      </p:sp>
      <p:sp>
        <p:nvSpPr>
          <p:cNvPr id="4" name="Slide Number Placeholder 3"/>
          <p:cNvSpPr>
            <a:spLocks noGrp="1"/>
          </p:cNvSpPr>
          <p:nvPr>
            <p:ph type="sldNum" sz="quarter" idx="12"/>
          </p:nvPr>
        </p:nvSpPr>
        <p:spPr/>
        <p:txBody>
          <a:bodyPr/>
          <a:lstStyle/>
          <a:p>
            <a:fld id="{B743BFF7-E270-4DB9-92CC-07FE060138BB}" type="slidenum">
              <a:rPr lang="en-GB" smtClean="0"/>
              <a:t>5</a:t>
            </a:fld>
            <a:endParaRPr lang="en-GB"/>
          </a:p>
        </p:txBody>
      </p:sp>
    </p:spTree>
    <p:extLst>
      <p:ext uri="{BB962C8B-B14F-4D97-AF65-F5344CB8AC3E}">
        <p14:creationId xmlns:p14="http://schemas.microsoft.com/office/powerpoint/2010/main" val="112959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Question 1 (no, I am not going into all questions)</a:t>
            </a:r>
            <a:endParaRPr lang="en-GB" dirty="0"/>
          </a:p>
        </p:txBody>
      </p:sp>
      <p:sp>
        <p:nvSpPr>
          <p:cNvPr id="3" name="Content Placeholder 2"/>
          <p:cNvSpPr>
            <a:spLocks noGrp="1"/>
          </p:cNvSpPr>
          <p:nvPr>
            <p:ph idx="1"/>
          </p:nvPr>
        </p:nvSpPr>
        <p:spPr/>
        <p:txBody>
          <a:bodyPr/>
          <a:lstStyle/>
          <a:p>
            <a:pPr marL="0" indent="0">
              <a:buNone/>
            </a:pPr>
            <a:r>
              <a:rPr lang="en-US" dirty="0" smtClean="0"/>
              <a:t>What </a:t>
            </a:r>
            <a:r>
              <a:rPr lang="en-US" dirty="0"/>
              <a:t>effect does multilingualism </a:t>
            </a:r>
            <a:r>
              <a:rPr lang="en-US" dirty="0" smtClean="0"/>
              <a:t>etc. </a:t>
            </a:r>
            <a:r>
              <a:rPr lang="en-US" dirty="0"/>
              <a:t>have on youth </a:t>
            </a:r>
            <a:r>
              <a:rPr lang="en-US" dirty="0" smtClean="0"/>
              <a:t>communication?</a:t>
            </a:r>
          </a:p>
          <a:p>
            <a:pPr marL="0" indent="0">
              <a:buNone/>
            </a:pPr>
            <a:endParaRPr lang="en-US" dirty="0"/>
          </a:p>
          <a:p>
            <a:pPr marL="0" indent="0">
              <a:buNone/>
            </a:pPr>
            <a:r>
              <a:rPr lang="en-US" dirty="0" smtClean="0"/>
              <a:t>Youth languages are not </a:t>
            </a:r>
            <a:r>
              <a:rPr lang="en-US" i="1" dirty="0" smtClean="0"/>
              <a:t>effected</a:t>
            </a:r>
            <a:r>
              <a:rPr lang="en-US" dirty="0" smtClean="0"/>
              <a:t> but even </a:t>
            </a:r>
            <a:r>
              <a:rPr lang="en-US" i="1" dirty="0" smtClean="0"/>
              <a:t>defined</a:t>
            </a:r>
            <a:r>
              <a:rPr lang="en-US" dirty="0" smtClean="0"/>
              <a:t> by multilingualism, contact with migrant community/languages and interethnic contact. </a:t>
            </a: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6</a:t>
            </a:fld>
            <a:endParaRPr lang="en-GB"/>
          </a:p>
        </p:txBody>
      </p:sp>
    </p:spTree>
    <p:extLst>
      <p:ext uri="{BB962C8B-B14F-4D97-AF65-F5344CB8AC3E}">
        <p14:creationId xmlns:p14="http://schemas.microsoft.com/office/powerpoint/2010/main" val="124371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Diversity</a:t>
            </a:r>
            <a:endParaRPr lang="en-GB" dirty="0"/>
          </a:p>
        </p:txBody>
      </p:sp>
      <p:sp>
        <p:nvSpPr>
          <p:cNvPr id="3" name="Content Placeholder 2"/>
          <p:cNvSpPr>
            <a:spLocks noGrp="1"/>
          </p:cNvSpPr>
          <p:nvPr>
            <p:ph sz="half" idx="1"/>
          </p:nvPr>
        </p:nvSpPr>
        <p:spPr>
          <a:xfrm>
            <a:off x="457200" y="1773936"/>
            <a:ext cx="4186808" cy="4623816"/>
          </a:xfrm>
        </p:spPr>
        <p:txBody>
          <a:bodyPr>
            <a:normAutofit fontScale="92500"/>
          </a:bodyPr>
          <a:lstStyle/>
          <a:p>
            <a:pPr marL="0" indent="0">
              <a:buNone/>
            </a:pPr>
            <a:r>
              <a:rPr lang="en-GB" dirty="0" smtClean="0"/>
              <a:t>Ethnic</a:t>
            </a:r>
          </a:p>
          <a:p>
            <a:pPr marL="0" indent="0">
              <a:buNone/>
            </a:pPr>
            <a:r>
              <a:rPr lang="en-GB" dirty="0" smtClean="0"/>
              <a:t>Linguistic</a:t>
            </a:r>
          </a:p>
          <a:p>
            <a:pPr marL="400050" lvl="1" indent="0">
              <a:buNone/>
            </a:pPr>
            <a:endParaRPr lang="en-GB" dirty="0" smtClean="0"/>
          </a:p>
          <a:p>
            <a:pPr marL="0" indent="0">
              <a:buNone/>
            </a:pPr>
            <a:r>
              <a:rPr lang="en-GB" dirty="0" smtClean="0"/>
              <a:t>Examples:</a:t>
            </a:r>
          </a:p>
          <a:p>
            <a:pPr marL="400050" lvl="1" indent="0">
              <a:buNone/>
            </a:pPr>
            <a:r>
              <a:rPr lang="en-GB" dirty="0" err="1" smtClean="0"/>
              <a:t>Kiezdeutsch</a:t>
            </a:r>
            <a:r>
              <a:rPr lang="en-GB" dirty="0" smtClean="0"/>
              <a:t> in Germany </a:t>
            </a:r>
          </a:p>
          <a:p>
            <a:pPr marL="400050" lvl="1" indent="0">
              <a:buNone/>
            </a:pPr>
            <a:r>
              <a:rPr lang="en-GB" dirty="0" err="1" smtClean="0"/>
              <a:t>Kebabnorsk</a:t>
            </a:r>
            <a:r>
              <a:rPr lang="en-GB" dirty="0" smtClean="0"/>
              <a:t> in Norway</a:t>
            </a:r>
          </a:p>
          <a:p>
            <a:pPr marL="400050" lvl="1" indent="0">
              <a:buNone/>
            </a:pPr>
            <a:r>
              <a:rPr lang="en-GB" dirty="0" err="1" smtClean="0"/>
              <a:t>Perkerdansk</a:t>
            </a:r>
            <a:r>
              <a:rPr lang="en-GB" dirty="0" smtClean="0"/>
              <a:t> in Denmark</a:t>
            </a:r>
          </a:p>
          <a:p>
            <a:pPr marL="400050" lvl="1" indent="0">
              <a:buNone/>
            </a:pPr>
            <a:r>
              <a:rPr lang="en-GB" dirty="0" smtClean="0"/>
              <a:t>Straattaal in the Netherlands</a:t>
            </a:r>
          </a:p>
          <a:p>
            <a:pPr marL="0" indent="0">
              <a:buNone/>
            </a:pPr>
            <a:endParaRPr lang="en-US" dirty="0" smtClean="0"/>
          </a:p>
          <a:p>
            <a:pPr marL="0" indent="0">
              <a:buNone/>
            </a:pPr>
            <a:r>
              <a:rPr lang="en-US" dirty="0" err="1" smtClean="0"/>
              <a:t>Antilanguage</a:t>
            </a:r>
            <a:r>
              <a:rPr lang="en-US" dirty="0" smtClean="0"/>
              <a:t> </a:t>
            </a:r>
            <a:r>
              <a:rPr lang="en-US" dirty="0"/>
              <a:t>(Halliday </a:t>
            </a:r>
            <a:r>
              <a:rPr lang="en-US" dirty="0" smtClean="0"/>
              <a:t>1978</a:t>
            </a:r>
            <a:r>
              <a:rPr lang="en-US" dirty="0"/>
              <a:t>)</a:t>
            </a:r>
            <a:endParaRPr lang="en-GB" dirty="0" smtClean="0"/>
          </a:p>
          <a:p>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24500" y="2358231"/>
            <a:ext cx="2286000" cy="3454400"/>
          </a:xfrm>
        </p:spPr>
      </p:pic>
      <p:sp>
        <p:nvSpPr>
          <p:cNvPr id="4" name="Slide Number Placeholder 3"/>
          <p:cNvSpPr>
            <a:spLocks noGrp="1"/>
          </p:cNvSpPr>
          <p:nvPr>
            <p:ph type="sldNum" sz="quarter" idx="12"/>
          </p:nvPr>
        </p:nvSpPr>
        <p:spPr/>
        <p:txBody>
          <a:bodyPr/>
          <a:lstStyle/>
          <a:p>
            <a:fld id="{B743BFF7-E270-4DB9-92CC-07FE060138BB}" type="slidenum">
              <a:rPr lang="en-GB" smtClean="0"/>
              <a:t>7</a:t>
            </a:fld>
            <a:endParaRPr lang="en-GB"/>
          </a:p>
        </p:txBody>
      </p:sp>
    </p:spTree>
    <p:extLst>
      <p:ext uri="{BB962C8B-B14F-4D97-AF65-F5344CB8AC3E}">
        <p14:creationId xmlns:p14="http://schemas.microsoft.com/office/powerpoint/2010/main" val="732537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Straattaal</a:t>
            </a:r>
            <a:endParaRPr lang="en-GB" dirty="0"/>
          </a:p>
        </p:txBody>
      </p:sp>
      <p:sp>
        <p:nvSpPr>
          <p:cNvPr id="3" name="Content Placeholder 2"/>
          <p:cNvSpPr>
            <a:spLocks noGrp="1"/>
          </p:cNvSpPr>
          <p:nvPr>
            <p:ph idx="1"/>
          </p:nvPr>
        </p:nvSpPr>
        <p:spPr/>
        <p:txBody>
          <a:bodyPr>
            <a:normAutofit fontScale="92500" lnSpcReduction="10000"/>
          </a:bodyPr>
          <a:lstStyle/>
          <a:p>
            <a:pPr marL="400050" lvl="1" indent="0">
              <a:buNone/>
            </a:pPr>
            <a:r>
              <a:rPr lang="en-GB" dirty="0" smtClean="0"/>
              <a:t>What is </a:t>
            </a:r>
            <a:r>
              <a:rPr lang="en-GB" dirty="0" err="1" smtClean="0"/>
              <a:t>Straattaal</a:t>
            </a:r>
            <a:r>
              <a:rPr lang="en-GB" dirty="0"/>
              <a:t>? </a:t>
            </a:r>
            <a:r>
              <a:rPr lang="en-GB" dirty="0" smtClean="0"/>
              <a:t> </a:t>
            </a:r>
            <a:r>
              <a:rPr lang="en-GB" dirty="0" smtClean="0"/>
              <a:t>What is </a:t>
            </a:r>
            <a:r>
              <a:rPr lang="en-GB" dirty="0" err="1"/>
              <a:t>Straattaal</a:t>
            </a:r>
            <a:r>
              <a:rPr lang="en-GB" dirty="0"/>
              <a:t> NOT? </a:t>
            </a:r>
            <a:endParaRPr lang="en-GB" dirty="0" smtClean="0"/>
          </a:p>
          <a:p>
            <a:pPr marL="400050" lvl="1" indent="0">
              <a:buNone/>
            </a:pPr>
            <a:endParaRPr lang="en-GB" dirty="0"/>
          </a:p>
          <a:p>
            <a:pPr marL="400050" lvl="1" indent="0">
              <a:buNone/>
            </a:pPr>
            <a:r>
              <a:rPr lang="en-GB" dirty="0" smtClean="0">
                <a:hlinkClick r:id="rId2"/>
              </a:rPr>
              <a:t>https://www.youtube.com/watch?v=ATJ-DqKyRxQ</a:t>
            </a:r>
            <a:r>
              <a:rPr lang="en-GB" dirty="0" smtClean="0"/>
              <a:t> </a:t>
            </a:r>
          </a:p>
          <a:p>
            <a:pPr marL="400050" lvl="1" indent="0">
              <a:buNone/>
            </a:pPr>
            <a:endParaRPr lang="en-GB" dirty="0"/>
          </a:p>
          <a:p>
            <a:pPr marL="400050" lvl="1" indent="0">
              <a:buNone/>
            </a:pPr>
            <a:r>
              <a:rPr lang="en-GB" dirty="0" smtClean="0"/>
              <a:t>[Transcription/translation on handout]</a:t>
            </a:r>
          </a:p>
          <a:p>
            <a:pPr marL="400050" lvl="1" indent="0">
              <a:buNone/>
            </a:pPr>
            <a:endParaRPr lang="en-GB" dirty="0"/>
          </a:p>
          <a:p>
            <a:pPr marL="400050" lvl="1" indent="0">
              <a:buNone/>
            </a:pPr>
            <a:r>
              <a:rPr lang="en-GB" dirty="0" smtClean="0"/>
              <a:t>What is absent: </a:t>
            </a:r>
          </a:p>
          <a:p>
            <a:pPr marL="800100" lvl="2" indent="0">
              <a:buNone/>
            </a:pPr>
            <a:r>
              <a:rPr lang="en-US" dirty="0" smtClean="0"/>
              <a:t>The context of young, anti-mainstream people, and ethnic and linguistic diversity </a:t>
            </a:r>
            <a:endParaRPr lang="en-US" dirty="0"/>
          </a:p>
          <a:p>
            <a:pPr marL="242316" indent="0">
              <a:buNone/>
            </a:pPr>
            <a:r>
              <a:rPr lang="en-GB" sz="2800" dirty="0" smtClean="0"/>
              <a:t>  </a:t>
            </a:r>
          </a:p>
          <a:p>
            <a:pPr marL="242316" indent="0">
              <a:buNone/>
            </a:pPr>
            <a:r>
              <a:rPr lang="en-GB" sz="2800" dirty="0" smtClean="0"/>
              <a:t>(</a:t>
            </a:r>
            <a:r>
              <a:rPr lang="en-GB" sz="2800" dirty="0"/>
              <a:t>more </a:t>
            </a:r>
            <a:r>
              <a:rPr lang="en-GB" sz="2800" dirty="0" smtClean="0"/>
              <a:t>on </a:t>
            </a:r>
            <a:r>
              <a:rPr lang="en-GB" sz="2800" dirty="0" err="1" smtClean="0"/>
              <a:t>Straattaal</a:t>
            </a:r>
            <a:r>
              <a:rPr lang="en-GB" sz="2800" dirty="0" smtClean="0"/>
              <a:t> later </a:t>
            </a:r>
            <a:r>
              <a:rPr lang="en-GB" sz="2800" dirty="0"/>
              <a:t>-&gt; NL specifically)</a:t>
            </a:r>
          </a:p>
          <a:p>
            <a:pPr marL="534924" lvl="1" indent="0">
              <a:buNone/>
            </a:pP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8</a:t>
            </a:fld>
            <a:endParaRPr lang="en-GB"/>
          </a:p>
        </p:txBody>
      </p:sp>
    </p:spTree>
    <p:extLst>
      <p:ext uri="{BB962C8B-B14F-4D97-AF65-F5344CB8AC3E}">
        <p14:creationId xmlns:p14="http://schemas.microsoft.com/office/powerpoint/2010/main" val="605286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(ethnic) diversity?</a:t>
            </a:r>
            <a:endParaRPr lang="en-GB" dirty="0"/>
          </a:p>
        </p:txBody>
      </p:sp>
      <p:sp>
        <p:nvSpPr>
          <p:cNvPr id="3" name="Content Placeholder 2"/>
          <p:cNvSpPr>
            <a:spLocks noGrp="1"/>
          </p:cNvSpPr>
          <p:nvPr>
            <p:ph idx="1"/>
          </p:nvPr>
        </p:nvSpPr>
        <p:spPr/>
        <p:txBody>
          <a:bodyPr/>
          <a:lstStyle/>
          <a:p>
            <a:pPr marL="0" indent="0">
              <a:buNone/>
            </a:pPr>
            <a:r>
              <a:rPr lang="en-US" dirty="0" smtClean="0"/>
              <a:t>Other ‘youth languages’ are NOT </a:t>
            </a:r>
            <a:r>
              <a:rPr lang="en-US" dirty="0" smtClean="0"/>
              <a:t>(or to a lesser degree) associated </a:t>
            </a:r>
            <a:r>
              <a:rPr lang="en-US" dirty="0" smtClean="0"/>
              <a:t>with (ethnic) diversity</a:t>
            </a:r>
          </a:p>
          <a:p>
            <a:pPr marL="0" indent="0">
              <a:buNone/>
            </a:pPr>
            <a:endParaRPr lang="en-US" dirty="0"/>
          </a:p>
          <a:p>
            <a:pPr marL="0" indent="0">
              <a:buNone/>
            </a:pPr>
            <a:r>
              <a:rPr lang="en-US" dirty="0" smtClean="0"/>
              <a:t>Examples from Indonesia and North Africa</a:t>
            </a:r>
          </a:p>
          <a:p>
            <a:pPr marL="0" indent="0">
              <a:buNone/>
            </a:pPr>
            <a:endParaRPr lang="en-US" dirty="0"/>
          </a:p>
          <a:p>
            <a:pPr marL="0" indent="0">
              <a:buNone/>
            </a:pPr>
            <a:r>
              <a:rPr lang="en-GB" dirty="0" smtClean="0"/>
              <a:t>Minor role for minority languages (my fault?)</a:t>
            </a:r>
            <a:endParaRPr lang="en-GB" dirty="0"/>
          </a:p>
        </p:txBody>
      </p:sp>
      <p:sp>
        <p:nvSpPr>
          <p:cNvPr id="4" name="Slide Number Placeholder 3"/>
          <p:cNvSpPr>
            <a:spLocks noGrp="1"/>
          </p:cNvSpPr>
          <p:nvPr>
            <p:ph type="sldNum" sz="quarter" idx="12"/>
          </p:nvPr>
        </p:nvSpPr>
        <p:spPr/>
        <p:txBody>
          <a:bodyPr/>
          <a:lstStyle/>
          <a:p>
            <a:fld id="{B743BFF7-E270-4DB9-92CC-07FE060138BB}" type="slidenum">
              <a:rPr lang="en-GB" smtClean="0"/>
              <a:t>9</a:t>
            </a:fld>
            <a:endParaRPr lang="en-GB"/>
          </a:p>
        </p:txBody>
      </p:sp>
    </p:spTree>
    <p:extLst>
      <p:ext uri="{BB962C8B-B14F-4D97-AF65-F5344CB8AC3E}">
        <p14:creationId xmlns:p14="http://schemas.microsoft.com/office/powerpoint/2010/main" val="21640627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3765</Words>
  <Application>Microsoft Office PowerPoint</Application>
  <PresentationFormat>Diavoorstelling (4:3)</PresentationFormat>
  <Paragraphs>367</Paragraphs>
  <Slides>42</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42</vt:i4>
      </vt:variant>
    </vt:vector>
  </HeadingPairs>
  <TitlesOfParts>
    <vt:vector size="50" baseType="lpstr">
      <vt:lpstr>Arial</vt:lpstr>
      <vt:lpstr>Calibri</vt:lpstr>
      <vt:lpstr>Corbel</vt:lpstr>
      <vt:lpstr>Courier New</vt:lpstr>
      <vt:lpstr>Wingdings</vt:lpstr>
      <vt:lpstr>Wingdings 2</vt:lpstr>
      <vt:lpstr>Wingdings 3</vt:lpstr>
      <vt:lpstr>Module</vt:lpstr>
      <vt:lpstr>“Youth languages:  What are we here for?”</vt:lpstr>
      <vt:lpstr>Aim of this talk</vt:lpstr>
      <vt:lpstr>Structure</vt:lpstr>
      <vt:lpstr>Terms in use</vt:lpstr>
      <vt:lpstr>Call for papers:</vt:lpstr>
      <vt:lpstr>Question 1 (no, I am not going into all questions)</vt:lpstr>
      <vt:lpstr>Diversity</vt:lpstr>
      <vt:lpstr>Straattaal</vt:lpstr>
      <vt:lpstr>(ethnic) diversity?</vt:lpstr>
      <vt:lpstr>Indonesia: Bahasa Gaul</vt:lpstr>
      <vt:lpstr>Gaul, continued</vt:lpstr>
      <vt:lpstr>Gaul, continued</vt:lpstr>
      <vt:lpstr>Contrasts</vt:lpstr>
      <vt:lpstr>Algeria</vt:lpstr>
      <vt:lpstr>Abdelali Becetti (2011) illustrates this, showing the use of Verlan, which is practiced in France but exported to North-Africa among young people with an excellent command of French:</vt:lpstr>
      <vt:lpstr>PowerPoint-presentatie</vt:lpstr>
      <vt:lpstr>Youth -- Languages</vt:lpstr>
      <vt:lpstr>This conference illustrates (just to mention a few examples):</vt:lpstr>
      <vt:lpstr>Summary of part 1</vt:lpstr>
      <vt:lpstr>Part 2: urban space</vt:lpstr>
      <vt:lpstr>What do we tell geographers about language?</vt:lpstr>
      <vt:lpstr>PowerPoint-presentatie</vt:lpstr>
      <vt:lpstr>David Britain, November 2015:</vt:lpstr>
      <vt:lpstr>and…</vt:lpstr>
      <vt:lpstr>Is public space in the city different from rural public space? </vt:lpstr>
      <vt:lpstr>Lofland, continued</vt:lpstr>
      <vt:lpstr>Project van Aalst &amp; Nortier, 2014</vt:lpstr>
      <vt:lpstr>Language is situational and relational; unwritten laws and norms (Lofland!)</vt:lpstr>
      <vt:lpstr>PowerPoint-presentatie</vt:lpstr>
      <vt:lpstr>Part 3: CMC</vt:lpstr>
      <vt:lpstr>Oral vs. written</vt:lpstr>
      <vt:lpstr>Identity play</vt:lpstr>
      <vt:lpstr>Analysis of rap video and comments</vt:lpstr>
      <vt:lpstr>Oral communication: background information about ethnic belonging, accent, age, gender or social background ‘for free’. CMC: supposedly rich</vt:lpstr>
      <vt:lpstr>UYSS in NL</vt:lpstr>
      <vt:lpstr>Straattaal / UYSS</vt:lpstr>
      <vt:lpstr>Small project without a name</vt:lpstr>
      <vt:lpstr>www.chaima.nl: Girls and Straattaal</vt:lpstr>
      <vt:lpstr>… and :</vt:lpstr>
      <vt:lpstr>Some observations related to identity work:</vt:lpstr>
      <vt:lpstr>Concluding remarks</vt:lpstr>
      <vt:lpstr>References </vt:lpstr>
    </vt:vector>
  </TitlesOfParts>
  <Company>Utrecht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languages:  What are we here for?”</dc:title>
  <dc:creator>Nortier, J.M.</dc:creator>
  <cp:lastModifiedBy>Jacomine Nortier</cp:lastModifiedBy>
  <cp:revision>74</cp:revision>
  <dcterms:created xsi:type="dcterms:W3CDTF">2016-05-17T15:11:03Z</dcterms:created>
  <dcterms:modified xsi:type="dcterms:W3CDTF">2016-05-22T19:44:21Z</dcterms:modified>
</cp:coreProperties>
</file>